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notesMasterIdLst>
    <p:notesMasterId r:id="rId26"/>
  </p:notesMasterIdLst>
  <p:sldIdLst>
    <p:sldId id="256" r:id="rId2"/>
    <p:sldId id="257" r:id="rId3"/>
    <p:sldId id="258" r:id="rId4"/>
    <p:sldId id="260" r:id="rId5"/>
    <p:sldId id="261" r:id="rId6"/>
    <p:sldId id="262" r:id="rId7"/>
    <p:sldId id="264" r:id="rId8"/>
    <p:sldId id="265" r:id="rId9"/>
    <p:sldId id="288" r:id="rId10"/>
    <p:sldId id="270" r:id="rId11"/>
    <p:sldId id="273" r:id="rId12"/>
    <p:sldId id="274" r:id="rId13"/>
    <p:sldId id="267" r:id="rId14"/>
    <p:sldId id="275" r:id="rId15"/>
    <p:sldId id="277" r:id="rId16"/>
    <p:sldId id="278" r:id="rId17"/>
    <p:sldId id="269" r:id="rId18"/>
    <p:sldId id="276" r:id="rId19"/>
    <p:sldId id="279" r:id="rId20"/>
    <p:sldId id="284" r:id="rId21"/>
    <p:sldId id="285" r:id="rId22"/>
    <p:sldId id="286" r:id="rId23"/>
    <p:sldId id="287" r:id="rId24"/>
    <p:sldId id="29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84" autoAdjust="0"/>
    <p:restoredTop sz="94660"/>
  </p:normalViewPr>
  <p:slideViewPr>
    <p:cSldViewPr snapToGrid="0">
      <p:cViewPr varScale="1">
        <p:scale>
          <a:sx n="68" d="100"/>
          <a:sy n="68" d="100"/>
        </p:scale>
        <p:origin x="8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i\AppData\Roaming\Microsoft\Excel\Metrics%20(version%201).xlsb"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i\AppData\Roaming\Microsoft\Excel\Metrics%20(version%201).xlsb"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i\AppData\Roaming\Microsoft\Excel\Metrics%20(version%201).xlsb"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sz="2000" b="1" dirty="0"/>
              <a:t>Exit Rate Distribution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411576510990817E-2"/>
          <c:y val="0.11655872512668995"/>
          <c:w val="0.89207261412654948"/>
          <c:h val="0.7851461823036221"/>
        </c:manualLayout>
      </c:layout>
      <c:barChart>
        <c:barDir val="col"/>
        <c:grouping val="clustered"/>
        <c:varyColors val="0"/>
        <c:ser>
          <c:idx val="0"/>
          <c:order val="0"/>
          <c:spPr>
            <a:solidFill>
              <a:schemeClr val="accent1"/>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Metrics!$G$2:$G$18</c:f>
              <c:numCache>
                <c:formatCode>General</c:formatCode>
                <c:ptCount val="17"/>
                <c:pt idx="0">
                  <c:v>0.57960412668700001</c:v>
                </c:pt>
                <c:pt idx="1">
                  <c:v>0.55734057483199995</c:v>
                </c:pt>
                <c:pt idx="2">
                  <c:v>0.65484468790000006</c:v>
                </c:pt>
                <c:pt idx="3">
                  <c:v>0.57132411538100003</c:v>
                </c:pt>
                <c:pt idx="4">
                  <c:v>0.50530275743399999</c:v>
                </c:pt>
                <c:pt idx="5">
                  <c:v>0.67123596851199996</c:v>
                </c:pt>
                <c:pt idx="6">
                  <c:v>0.15627095908800001</c:v>
                </c:pt>
                <c:pt idx="7">
                  <c:v>0.76469173246900002</c:v>
                </c:pt>
                <c:pt idx="8">
                  <c:v>0.58381009402200001</c:v>
                </c:pt>
                <c:pt idx="9">
                  <c:v>0.45688258309300001</c:v>
                </c:pt>
                <c:pt idx="10">
                  <c:v>0.39038491588099999</c:v>
                </c:pt>
                <c:pt idx="11">
                  <c:v>0.58634552472299994</c:v>
                </c:pt>
                <c:pt idx="12">
                  <c:v>0.73083121068800005</c:v>
                </c:pt>
                <c:pt idx="13">
                  <c:v>0.67734056304500001</c:v>
                </c:pt>
                <c:pt idx="14">
                  <c:v>0.40205479452100001</c:v>
                </c:pt>
                <c:pt idx="15">
                  <c:v>0.500480307397</c:v>
                </c:pt>
                <c:pt idx="16">
                  <c:v>0.30901326549199998</c:v>
                </c:pt>
              </c:numCache>
            </c:numRef>
          </c:val>
          <c:extLst>
            <c:ext xmlns:c16="http://schemas.microsoft.com/office/drawing/2014/chart" uri="{C3380CC4-5D6E-409C-BE32-E72D297353CC}">
              <c16:uniqueId val="{00000000-A322-46F6-9633-8AB643F45B56}"/>
            </c:ext>
          </c:extLst>
        </c:ser>
        <c:dLbls>
          <c:dLblPos val="outEnd"/>
          <c:showLegendKey val="0"/>
          <c:showVal val="1"/>
          <c:showCatName val="0"/>
          <c:showSerName val="0"/>
          <c:showPercent val="0"/>
          <c:showBubbleSize val="0"/>
        </c:dLbls>
        <c:gapWidth val="219"/>
        <c:overlap val="-27"/>
        <c:axId val="446405848"/>
        <c:axId val="446407160"/>
      </c:barChart>
      <c:catAx>
        <c:axId val="44640584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sz="1800" b="1" dirty="0"/>
                  <a:t>Pages</a:t>
                </a:r>
              </a:p>
            </c:rich>
          </c:tx>
          <c:layout>
            <c:manualLayout>
              <c:xMode val="edge"/>
              <c:yMode val="edge"/>
              <c:x val="0.50041855044024663"/>
              <c:y val="0.94500042840342335"/>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6407160"/>
        <c:crosses val="autoZero"/>
        <c:auto val="1"/>
        <c:lblAlgn val="ctr"/>
        <c:lblOffset val="100"/>
        <c:noMultiLvlLbl val="0"/>
      </c:catAx>
      <c:valAx>
        <c:axId val="4464071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sz="1800" b="1" dirty="0"/>
                  <a:t>Exit Rate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64058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2800" b="1" dirty="0"/>
              <a:t>Bounce</a:t>
            </a:r>
            <a:r>
              <a:rPr lang="en-IN" sz="2800" b="1" baseline="0" dirty="0"/>
              <a:t> Rate Distribution</a:t>
            </a:r>
            <a:endParaRPr lang="en-IN" sz="28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dLbls>
          <c:showLegendKey val="0"/>
          <c:showVal val="0"/>
          <c:showCatName val="0"/>
          <c:showSerName val="0"/>
          <c:showPercent val="0"/>
          <c:showBubbleSize val="0"/>
        </c:dLbls>
        <c:gapWidth val="219"/>
        <c:overlap val="-27"/>
        <c:axId val="460373624"/>
        <c:axId val="460373296"/>
      </c:barChart>
      <c:catAx>
        <c:axId val="4603736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2000" b="1" dirty="0"/>
                  <a:t>Pages</a:t>
                </a:r>
                <a:endParaRPr lang="en-IN" b="1" dirty="0"/>
              </a:p>
            </c:rich>
          </c:tx>
          <c:layout>
            <c:manualLayout>
              <c:xMode val="edge"/>
              <c:yMode val="edge"/>
              <c:x val="0.48486405732283211"/>
              <c:y val="0.9080388830377508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460373296"/>
        <c:crosses val="autoZero"/>
        <c:auto val="1"/>
        <c:lblAlgn val="ctr"/>
        <c:lblOffset val="100"/>
        <c:noMultiLvlLbl val="0"/>
      </c:catAx>
      <c:valAx>
        <c:axId val="4603732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600" b="1" dirty="0"/>
                  <a:t> Bounce</a:t>
                </a:r>
                <a:r>
                  <a:rPr lang="en-IN" sz="1600" b="1" baseline="0" dirty="0"/>
                  <a:t> Rate</a:t>
                </a:r>
                <a:endParaRPr lang="en-IN" sz="1600" b="1"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460373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2400" b="1" dirty="0"/>
              <a:t>Bounce Rate Distribution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9010736057772868E-2"/>
          <c:y val="0.13556206158324488"/>
          <c:w val="0.87675948318707209"/>
          <c:h val="0.70477471441782591"/>
        </c:manualLayout>
      </c:layout>
      <c:barChart>
        <c:barDir val="col"/>
        <c:grouping val="clustered"/>
        <c:varyColors val="0"/>
        <c:ser>
          <c:idx val="0"/>
          <c:order val="0"/>
          <c:spPr>
            <a:solidFill>
              <a:schemeClr val="accent1"/>
            </a:solidFill>
            <a:ln>
              <a:noFill/>
            </a:ln>
            <a:effectLst/>
          </c:spPr>
          <c:invertIfNegative val="0"/>
          <c:dLbls>
            <c:dLbl>
              <c:idx val="2"/>
              <c:tx>
                <c:rich>
                  <a:bodyPr/>
                  <a:lstStyle/>
                  <a:p>
                    <a:fld id="{9A67A079-28E6-4DBC-BBB8-B5299264BB6D}" type="VALUE">
                      <a:rPr lang="en-US" sz="105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156-4866-A93C-8B07E12152A2}"/>
                </c:ext>
              </c:extLst>
            </c:dLbl>
            <c:numFmt formatCode="#,##0.00" sourceLinked="0"/>
            <c:spPr>
              <a:solidFill>
                <a:schemeClr val="bg1"/>
              </a:solidFill>
              <a:ln>
                <a:noFill/>
              </a:ln>
              <a:effectLst/>
            </c:spPr>
            <c:txPr>
              <a:bodyPr rot="0" spcFirstLastPara="1" vertOverflow="overflow" horzOverflow="overflow"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Metrics!$H$2:$H$18</c:f>
              <c:numCache>
                <c:formatCode>General</c:formatCode>
                <c:ptCount val="17"/>
                <c:pt idx="0">
                  <c:v>0.20748730964500001</c:v>
                </c:pt>
                <c:pt idx="1">
                  <c:v>0.465633021338</c:v>
                </c:pt>
                <c:pt idx="2">
                  <c:v>0.63232863539399997</c:v>
                </c:pt>
                <c:pt idx="3">
                  <c:v>0.38605015673999998</c:v>
                </c:pt>
                <c:pt idx="4">
                  <c:v>0.22243256034100001</c:v>
                </c:pt>
                <c:pt idx="5">
                  <c:v>0.56295492313399997</c:v>
                </c:pt>
                <c:pt idx="6">
                  <c:v>4.3576047230799997E-2</c:v>
                </c:pt>
                <c:pt idx="7">
                  <c:v>0.23585509829000001</c:v>
                </c:pt>
                <c:pt idx="8">
                  <c:v>0.30595300101099998</c:v>
                </c:pt>
                <c:pt idx="9">
                  <c:v>0.45394839718500002</c:v>
                </c:pt>
                <c:pt idx="10">
                  <c:v>0.49422066549900001</c:v>
                </c:pt>
                <c:pt idx="11">
                  <c:v>0.449596418878</c:v>
                </c:pt>
                <c:pt idx="12">
                  <c:v>0.29065189089600002</c:v>
                </c:pt>
                <c:pt idx="13">
                  <c:v>0.37780346389800001</c:v>
                </c:pt>
                <c:pt idx="14">
                  <c:v>0.36044462518600001</c:v>
                </c:pt>
                <c:pt idx="15">
                  <c:v>0.136150234742</c:v>
                </c:pt>
                <c:pt idx="16">
                  <c:v>0.46587143803800002</c:v>
                </c:pt>
              </c:numCache>
            </c:numRef>
          </c:val>
          <c:extLst>
            <c:ext xmlns:c16="http://schemas.microsoft.com/office/drawing/2014/chart" uri="{C3380CC4-5D6E-409C-BE32-E72D297353CC}">
              <c16:uniqueId val="{00000000-1156-4866-A93C-8B07E12152A2}"/>
            </c:ext>
          </c:extLst>
        </c:ser>
        <c:dLbls>
          <c:dLblPos val="outEnd"/>
          <c:showLegendKey val="0"/>
          <c:showVal val="1"/>
          <c:showCatName val="0"/>
          <c:showSerName val="0"/>
          <c:showPercent val="0"/>
          <c:showBubbleSize val="0"/>
        </c:dLbls>
        <c:gapWidth val="219"/>
        <c:overlap val="-27"/>
        <c:axId val="446403552"/>
        <c:axId val="446404864"/>
      </c:barChart>
      <c:catAx>
        <c:axId val="44640355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600" b="1" dirty="0"/>
                  <a:t>Pages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446404864"/>
        <c:crosses val="autoZero"/>
        <c:auto val="1"/>
        <c:lblAlgn val="ctr"/>
        <c:lblOffset val="100"/>
        <c:noMultiLvlLbl val="0"/>
      </c:catAx>
      <c:valAx>
        <c:axId val="4464048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600" b="1" dirty="0"/>
                  <a:t>Bounce</a:t>
                </a:r>
                <a:r>
                  <a:rPr lang="en-IN" sz="1600" b="1" baseline="0" dirty="0"/>
                  <a:t> Rate</a:t>
                </a:r>
                <a:endParaRPr lang="en-IN" sz="1600" b="1"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4464035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2800" b="1" dirty="0"/>
              <a:t>Bounce</a:t>
            </a:r>
            <a:r>
              <a:rPr lang="en-IN" sz="2800" b="1" baseline="0" dirty="0"/>
              <a:t> Rate Distribution</a:t>
            </a:r>
            <a:endParaRPr lang="en-IN" sz="28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dLbls>
          <c:showLegendKey val="0"/>
          <c:showVal val="0"/>
          <c:showCatName val="0"/>
          <c:showSerName val="0"/>
          <c:showPercent val="0"/>
          <c:showBubbleSize val="0"/>
        </c:dLbls>
        <c:gapWidth val="219"/>
        <c:overlap val="-27"/>
        <c:axId val="460373624"/>
        <c:axId val="460373296"/>
      </c:barChart>
      <c:catAx>
        <c:axId val="4603736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2000" b="1" dirty="0"/>
                  <a:t>Pages</a:t>
                </a:r>
                <a:endParaRPr lang="en-IN" b="1" dirty="0"/>
              </a:p>
            </c:rich>
          </c:tx>
          <c:layout>
            <c:manualLayout>
              <c:xMode val="edge"/>
              <c:yMode val="edge"/>
              <c:x val="0.48486405732283211"/>
              <c:y val="0.9080388830377508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460373296"/>
        <c:crosses val="autoZero"/>
        <c:auto val="1"/>
        <c:lblAlgn val="ctr"/>
        <c:lblOffset val="100"/>
        <c:noMultiLvlLbl val="0"/>
      </c:catAx>
      <c:valAx>
        <c:axId val="4603732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600" b="1" dirty="0"/>
                  <a:t> Bounce</a:t>
                </a:r>
                <a:r>
                  <a:rPr lang="en-IN" sz="1600" b="1" baseline="0" dirty="0"/>
                  <a:t> Rate</a:t>
                </a:r>
                <a:endParaRPr lang="en-IN" sz="1600" b="1"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460373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IN"/>
              <a:t>Page Count Distribution</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bar"/>
        <c:grouping val="clustered"/>
        <c:varyColors val="0"/>
        <c:ser>
          <c:idx val="0"/>
          <c:order val="0"/>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38100" dist="25400" dir="5400000" rotWithShape="0">
                <a:srgbClr val="000000">
                  <a:alpha val="25000"/>
                </a:srgbClr>
              </a:outerShdw>
            </a:effectLst>
          </c:spPr>
          <c:invertIfNegative val="0"/>
          <c:dLbls>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Metrics!$I$2:$I$18</c:f>
              <c:numCache>
                <c:formatCode>General</c:formatCode>
                <c:ptCount val="17"/>
                <c:pt idx="0">
                  <c:v>940469</c:v>
                </c:pt>
                <c:pt idx="1">
                  <c:v>452387</c:v>
                </c:pt>
                <c:pt idx="2">
                  <c:v>207479</c:v>
                </c:pt>
                <c:pt idx="3">
                  <c:v>386217</c:v>
                </c:pt>
                <c:pt idx="4">
                  <c:v>151409</c:v>
                </c:pt>
                <c:pt idx="5">
                  <c:v>414928</c:v>
                </c:pt>
                <c:pt idx="6">
                  <c:v>305615</c:v>
                </c:pt>
                <c:pt idx="7">
                  <c:v>439398</c:v>
                </c:pt>
                <c:pt idx="8">
                  <c:v>196614</c:v>
                </c:pt>
                <c:pt idx="9">
                  <c:v>131760</c:v>
                </c:pt>
                <c:pt idx="10">
                  <c:v>96817</c:v>
                </c:pt>
                <c:pt idx="11">
                  <c:v>264899</c:v>
                </c:pt>
                <c:pt idx="12">
                  <c:v>216125</c:v>
                </c:pt>
                <c:pt idx="13">
                  <c:v>395880</c:v>
                </c:pt>
                <c:pt idx="14">
                  <c:v>56576</c:v>
                </c:pt>
                <c:pt idx="15">
                  <c:v>25249</c:v>
                </c:pt>
                <c:pt idx="16">
                  <c:v>16972</c:v>
                </c:pt>
              </c:numCache>
            </c:numRef>
          </c:val>
          <c:extLst>
            <c:ext xmlns:c16="http://schemas.microsoft.com/office/drawing/2014/chart" uri="{C3380CC4-5D6E-409C-BE32-E72D297353CC}">
              <c16:uniqueId val="{00000000-5474-41BE-8C3B-0D9C98613083}"/>
            </c:ext>
          </c:extLst>
        </c:ser>
        <c:dLbls>
          <c:dLblPos val="inEnd"/>
          <c:showLegendKey val="0"/>
          <c:showVal val="1"/>
          <c:showCatName val="0"/>
          <c:showSerName val="0"/>
          <c:showPercent val="0"/>
          <c:showBubbleSize val="0"/>
        </c:dLbls>
        <c:gapWidth val="100"/>
        <c:axId val="437602472"/>
        <c:axId val="437603128"/>
      </c:barChart>
      <c:catAx>
        <c:axId val="4376024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37603128"/>
        <c:crosses val="autoZero"/>
        <c:auto val="1"/>
        <c:lblAlgn val="ctr"/>
        <c:lblOffset val="100"/>
        <c:noMultiLvlLbl val="0"/>
      </c:catAx>
      <c:valAx>
        <c:axId val="437603128"/>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37602472"/>
        <c:crosses val="autoZero"/>
        <c:crossBetween val="between"/>
      </c:valAx>
      <c:spPr>
        <a:gradFill>
          <a:gsLst>
            <a:gs pos="0">
              <a:schemeClr val="accent5">
                <a:lumMod val="5000"/>
                <a:lumOff val="95000"/>
              </a:schemeClr>
            </a:gs>
            <a:gs pos="0">
              <a:schemeClr val="accent5">
                <a:lumMod val="45000"/>
                <a:lumOff val="55000"/>
              </a:schemeClr>
            </a:gs>
            <a:gs pos="21000">
              <a:schemeClr val="accent5">
                <a:lumMod val="45000"/>
                <a:lumOff val="55000"/>
              </a:schemeClr>
            </a:gs>
            <a:gs pos="100000">
              <a:schemeClr val="accent5">
                <a:lumMod val="30000"/>
                <a:lumOff val="7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39772-18F2-4982-A3CA-A42EA8CEC18C}" type="datetimeFigureOut">
              <a:rPr lang="en-IN" smtClean="0"/>
              <a:t>10-08-2017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293A0F-15DE-449A-B91C-727DD5BA28EB}" type="slidenum">
              <a:rPr lang="en-IN" smtClean="0"/>
              <a:t>‹#›</a:t>
            </a:fld>
            <a:endParaRPr lang="en-IN"/>
          </a:p>
        </p:txBody>
      </p:sp>
    </p:spTree>
    <p:extLst>
      <p:ext uri="{BB962C8B-B14F-4D97-AF65-F5344CB8AC3E}">
        <p14:creationId xmlns:p14="http://schemas.microsoft.com/office/powerpoint/2010/main" val="3904301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8293A0F-15DE-449A-B91C-727DD5BA28EB}" type="slidenum">
              <a:rPr lang="en-IN" smtClean="0"/>
              <a:t>9</a:t>
            </a:fld>
            <a:endParaRPr lang="en-IN"/>
          </a:p>
        </p:txBody>
      </p:sp>
    </p:spTree>
    <p:extLst>
      <p:ext uri="{BB962C8B-B14F-4D97-AF65-F5344CB8AC3E}">
        <p14:creationId xmlns:p14="http://schemas.microsoft.com/office/powerpoint/2010/main" val="3097836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672D60-CC34-4B26-A8A6-285A800A7C94}" type="datetimeFigureOut">
              <a:rPr lang="en-IN" smtClean="0"/>
              <a:t>10-08-2017</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65AFAB1-6AF7-48BC-A649-4A443D49B5C7}" type="slidenum">
              <a:rPr lang="en-IN" smtClean="0"/>
              <a:t>‹#›</a:t>
            </a:fld>
            <a:endParaRPr lang="en-IN"/>
          </a:p>
        </p:txBody>
      </p:sp>
    </p:spTree>
    <p:extLst>
      <p:ext uri="{BB962C8B-B14F-4D97-AF65-F5344CB8AC3E}">
        <p14:creationId xmlns:p14="http://schemas.microsoft.com/office/powerpoint/2010/main" val="408847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672D60-CC34-4B26-A8A6-285A800A7C94}" type="datetimeFigureOut">
              <a:rPr lang="en-IN" smtClean="0"/>
              <a:t>10-08-2017</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65AFAB1-6AF7-48BC-A649-4A443D49B5C7}" type="slidenum">
              <a:rPr lang="en-IN" smtClean="0"/>
              <a:t>‹#›</a:t>
            </a:fld>
            <a:endParaRPr lang="en-IN"/>
          </a:p>
        </p:txBody>
      </p:sp>
    </p:spTree>
    <p:extLst>
      <p:ext uri="{BB962C8B-B14F-4D97-AF65-F5344CB8AC3E}">
        <p14:creationId xmlns:p14="http://schemas.microsoft.com/office/powerpoint/2010/main" val="3576709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672D60-CC34-4B26-A8A6-285A800A7C94}" type="datetimeFigureOut">
              <a:rPr lang="en-IN" smtClean="0"/>
              <a:t>10-08-2017</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65AFAB1-6AF7-48BC-A649-4A443D49B5C7}"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88444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F672D60-CC34-4B26-A8A6-285A800A7C94}" type="datetimeFigureOut">
              <a:rPr lang="en-IN" smtClean="0"/>
              <a:t>10-08-2017</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5AFAB1-6AF7-48BC-A649-4A443D49B5C7}" type="slidenum">
              <a:rPr lang="en-IN" smtClean="0"/>
              <a:t>‹#›</a:t>
            </a:fld>
            <a:endParaRPr lang="en-IN"/>
          </a:p>
        </p:txBody>
      </p:sp>
    </p:spTree>
    <p:extLst>
      <p:ext uri="{BB962C8B-B14F-4D97-AF65-F5344CB8AC3E}">
        <p14:creationId xmlns:p14="http://schemas.microsoft.com/office/powerpoint/2010/main" val="3084753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F672D60-CC34-4B26-A8A6-285A800A7C94}" type="datetimeFigureOut">
              <a:rPr lang="en-IN" smtClean="0"/>
              <a:t>10-08-2017</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5AFAB1-6AF7-48BC-A649-4A443D49B5C7}"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22370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F672D60-CC34-4B26-A8A6-285A800A7C94}" type="datetimeFigureOut">
              <a:rPr lang="en-IN" smtClean="0"/>
              <a:t>10-08-2017</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5AFAB1-6AF7-48BC-A649-4A443D49B5C7}" type="slidenum">
              <a:rPr lang="en-IN" smtClean="0"/>
              <a:t>‹#›</a:t>
            </a:fld>
            <a:endParaRPr lang="en-IN"/>
          </a:p>
        </p:txBody>
      </p:sp>
    </p:spTree>
    <p:extLst>
      <p:ext uri="{BB962C8B-B14F-4D97-AF65-F5344CB8AC3E}">
        <p14:creationId xmlns:p14="http://schemas.microsoft.com/office/powerpoint/2010/main" val="271191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672D60-CC34-4B26-A8A6-285A800A7C94}" type="datetimeFigureOut">
              <a:rPr lang="en-IN" smtClean="0"/>
              <a:t>10-08-2017</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65AFAB1-6AF7-48BC-A649-4A443D49B5C7}" type="slidenum">
              <a:rPr lang="en-IN" smtClean="0"/>
              <a:t>‹#›</a:t>
            </a:fld>
            <a:endParaRPr lang="en-IN"/>
          </a:p>
        </p:txBody>
      </p:sp>
    </p:spTree>
    <p:extLst>
      <p:ext uri="{BB962C8B-B14F-4D97-AF65-F5344CB8AC3E}">
        <p14:creationId xmlns:p14="http://schemas.microsoft.com/office/powerpoint/2010/main" val="424895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672D60-CC34-4B26-A8A6-285A800A7C94}" type="datetimeFigureOut">
              <a:rPr lang="en-IN" smtClean="0"/>
              <a:t>10-08-2017</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65AFAB1-6AF7-48BC-A649-4A443D49B5C7}" type="slidenum">
              <a:rPr lang="en-IN" smtClean="0"/>
              <a:t>‹#›</a:t>
            </a:fld>
            <a:endParaRPr lang="en-IN"/>
          </a:p>
        </p:txBody>
      </p:sp>
    </p:spTree>
    <p:extLst>
      <p:ext uri="{BB962C8B-B14F-4D97-AF65-F5344CB8AC3E}">
        <p14:creationId xmlns:p14="http://schemas.microsoft.com/office/powerpoint/2010/main" val="1326603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672D60-CC34-4B26-A8A6-285A800A7C94}" type="datetimeFigureOut">
              <a:rPr lang="en-IN" smtClean="0"/>
              <a:t>10-08-2017</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65AFAB1-6AF7-48BC-A649-4A443D49B5C7}" type="slidenum">
              <a:rPr lang="en-IN" smtClean="0"/>
              <a:t>‹#›</a:t>
            </a:fld>
            <a:endParaRPr lang="en-IN"/>
          </a:p>
        </p:txBody>
      </p:sp>
    </p:spTree>
    <p:extLst>
      <p:ext uri="{BB962C8B-B14F-4D97-AF65-F5344CB8AC3E}">
        <p14:creationId xmlns:p14="http://schemas.microsoft.com/office/powerpoint/2010/main" val="2763404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672D60-CC34-4B26-A8A6-285A800A7C94}" type="datetimeFigureOut">
              <a:rPr lang="en-IN" smtClean="0"/>
              <a:t>10-08-2017</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65AFAB1-6AF7-48BC-A649-4A443D49B5C7}" type="slidenum">
              <a:rPr lang="en-IN" smtClean="0"/>
              <a:t>‹#›</a:t>
            </a:fld>
            <a:endParaRPr lang="en-IN"/>
          </a:p>
        </p:txBody>
      </p:sp>
    </p:spTree>
    <p:extLst>
      <p:ext uri="{BB962C8B-B14F-4D97-AF65-F5344CB8AC3E}">
        <p14:creationId xmlns:p14="http://schemas.microsoft.com/office/powerpoint/2010/main" val="2837665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672D60-CC34-4B26-A8A6-285A800A7C94}" type="datetimeFigureOut">
              <a:rPr lang="en-IN" smtClean="0"/>
              <a:t>10-08-2017</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65AFAB1-6AF7-48BC-A649-4A443D49B5C7}" type="slidenum">
              <a:rPr lang="en-IN" smtClean="0"/>
              <a:t>‹#›</a:t>
            </a:fld>
            <a:endParaRPr lang="en-IN"/>
          </a:p>
        </p:txBody>
      </p:sp>
    </p:spTree>
    <p:extLst>
      <p:ext uri="{BB962C8B-B14F-4D97-AF65-F5344CB8AC3E}">
        <p14:creationId xmlns:p14="http://schemas.microsoft.com/office/powerpoint/2010/main" val="2310564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672D60-CC34-4B26-A8A6-285A800A7C94}" type="datetimeFigureOut">
              <a:rPr lang="en-IN" smtClean="0"/>
              <a:t>10-08-2017</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65AFAB1-6AF7-48BC-A649-4A443D49B5C7}" type="slidenum">
              <a:rPr lang="en-IN" smtClean="0"/>
              <a:t>‹#›</a:t>
            </a:fld>
            <a:endParaRPr lang="en-IN"/>
          </a:p>
        </p:txBody>
      </p:sp>
    </p:spTree>
    <p:extLst>
      <p:ext uri="{BB962C8B-B14F-4D97-AF65-F5344CB8AC3E}">
        <p14:creationId xmlns:p14="http://schemas.microsoft.com/office/powerpoint/2010/main" val="1805594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672D60-CC34-4B26-A8A6-285A800A7C94}" type="datetimeFigureOut">
              <a:rPr lang="en-IN" smtClean="0"/>
              <a:t>10-08-2017</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65AFAB1-6AF7-48BC-A649-4A443D49B5C7}" type="slidenum">
              <a:rPr lang="en-IN" smtClean="0"/>
              <a:t>‹#›</a:t>
            </a:fld>
            <a:endParaRPr lang="en-IN"/>
          </a:p>
        </p:txBody>
      </p:sp>
    </p:spTree>
    <p:extLst>
      <p:ext uri="{BB962C8B-B14F-4D97-AF65-F5344CB8AC3E}">
        <p14:creationId xmlns:p14="http://schemas.microsoft.com/office/powerpoint/2010/main" val="908513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672D60-CC34-4B26-A8A6-285A800A7C94}" type="datetimeFigureOut">
              <a:rPr lang="en-IN" smtClean="0"/>
              <a:t>10-08-2017</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65AFAB1-6AF7-48BC-A649-4A443D49B5C7}" type="slidenum">
              <a:rPr lang="en-IN" smtClean="0"/>
              <a:t>‹#›</a:t>
            </a:fld>
            <a:endParaRPr lang="en-IN"/>
          </a:p>
        </p:txBody>
      </p:sp>
    </p:spTree>
    <p:extLst>
      <p:ext uri="{BB962C8B-B14F-4D97-AF65-F5344CB8AC3E}">
        <p14:creationId xmlns:p14="http://schemas.microsoft.com/office/powerpoint/2010/main" val="1698482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F672D60-CC34-4B26-A8A6-285A800A7C94}" type="datetimeFigureOut">
              <a:rPr lang="en-IN" smtClean="0"/>
              <a:t>10-08-2017</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65AFAB1-6AF7-48BC-A649-4A443D49B5C7}" type="slidenum">
              <a:rPr lang="en-IN" smtClean="0"/>
              <a:t>‹#›</a:t>
            </a:fld>
            <a:endParaRPr lang="en-IN"/>
          </a:p>
        </p:txBody>
      </p:sp>
    </p:spTree>
    <p:extLst>
      <p:ext uri="{BB962C8B-B14F-4D97-AF65-F5344CB8AC3E}">
        <p14:creationId xmlns:p14="http://schemas.microsoft.com/office/powerpoint/2010/main" val="196800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F672D60-CC34-4B26-A8A6-285A800A7C94}" type="datetimeFigureOut">
              <a:rPr lang="en-IN" smtClean="0"/>
              <a:t>10-08-2017</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5AFAB1-6AF7-48BC-A649-4A443D49B5C7}" type="slidenum">
              <a:rPr lang="en-IN" smtClean="0"/>
              <a:t>‹#›</a:t>
            </a:fld>
            <a:endParaRPr lang="en-IN"/>
          </a:p>
        </p:txBody>
      </p:sp>
    </p:spTree>
    <p:extLst>
      <p:ext uri="{BB962C8B-B14F-4D97-AF65-F5344CB8AC3E}">
        <p14:creationId xmlns:p14="http://schemas.microsoft.com/office/powerpoint/2010/main" val="666400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F672D60-CC34-4B26-A8A6-285A800A7C94}" type="datetimeFigureOut">
              <a:rPr lang="en-IN" smtClean="0"/>
              <a:t>10-08-2017</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65AFAB1-6AF7-48BC-A649-4A443D49B5C7}" type="slidenum">
              <a:rPr lang="en-IN" smtClean="0"/>
              <a:t>‹#›</a:t>
            </a:fld>
            <a:endParaRPr lang="en-IN"/>
          </a:p>
        </p:txBody>
      </p:sp>
    </p:spTree>
    <p:extLst>
      <p:ext uri="{BB962C8B-B14F-4D97-AF65-F5344CB8AC3E}">
        <p14:creationId xmlns:p14="http://schemas.microsoft.com/office/powerpoint/2010/main" val="1737218868"/>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rchive.ics.uci.edu/ml/datasets/msnbc.com+anonymous+web+dat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55DF4-BB2B-442F-A103-716B5AD6F996}"/>
              </a:ext>
            </a:extLst>
          </p:cNvPr>
          <p:cNvSpPr>
            <a:spLocks noGrp="1"/>
          </p:cNvSpPr>
          <p:nvPr>
            <p:ph type="ctrTitle"/>
          </p:nvPr>
        </p:nvSpPr>
        <p:spPr>
          <a:xfrm>
            <a:off x="2124222" y="1964267"/>
            <a:ext cx="9035903" cy="2421464"/>
          </a:xfrm>
        </p:spPr>
        <p:txBody>
          <a:bodyPr>
            <a:normAutofit fontScale="90000"/>
          </a:bodyPr>
          <a:lstStyle/>
          <a:p>
            <a:r>
              <a:rPr lang="en-IN" sz="5300" b="1" dirty="0"/>
              <a:t>Analysis of Online Users’ Sequential Click Stream </a:t>
            </a:r>
            <a:r>
              <a:rPr lang="en-IN" sz="5400" b="1" dirty="0"/>
              <a:t>Data </a:t>
            </a:r>
            <a:br>
              <a:rPr lang="en-IN" sz="5400" b="1" dirty="0"/>
            </a:br>
            <a:r>
              <a:rPr lang="en-IN" sz="3600" b="1" dirty="0"/>
              <a:t>Evidence from MSNBC</a:t>
            </a:r>
            <a:endParaRPr lang="en-IN" dirty="0"/>
          </a:p>
        </p:txBody>
      </p:sp>
      <p:sp>
        <p:nvSpPr>
          <p:cNvPr id="3" name="Subtitle 2">
            <a:extLst>
              <a:ext uri="{FF2B5EF4-FFF2-40B4-BE49-F238E27FC236}">
                <a16:creationId xmlns:a16="http://schemas.microsoft.com/office/drawing/2014/main" id="{3AE49239-1397-4579-8BFC-8BC312F1FC49}"/>
              </a:ext>
            </a:extLst>
          </p:cNvPr>
          <p:cNvSpPr>
            <a:spLocks noGrp="1"/>
          </p:cNvSpPr>
          <p:nvPr>
            <p:ph type="subTitle" idx="1"/>
          </p:nvPr>
        </p:nvSpPr>
        <p:spPr>
          <a:xfrm>
            <a:off x="2124222" y="4740803"/>
            <a:ext cx="8915399" cy="1126283"/>
          </a:xfrm>
        </p:spPr>
        <p:txBody>
          <a:bodyPr>
            <a:normAutofit/>
          </a:bodyPr>
          <a:lstStyle/>
          <a:p>
            <a:endParaRPr lang="en-IN" sz="2400" b="1" dirty="0"/>
          </a:p>
          <a:p>
            <a:r>
              <a:rPr lang="en-IN" sz="2400" b="1" dirty="0"/>
              <a:t>2175-INSY 5377 WEB &amp; SOCIAL ANALYTICS</a:t>
            </a:r>
          </a:p>
        </p:txBody>
      </p:sp>
    </p:spTree>
    <p:extLst>
      <p:ext uri="{BB962C8B-B14F-4D97-AF65-F5344CB8AC3E}">
        <p14:creationId xmlns:p14="http://schemas.microsoft.com/office/powerpoint/2010/main" val="2060698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EA7BEA-EB72-4437-B2A2-4A93379D836B}"/>
              </a:ext>
            </a:extLst>
          </p:cNvPr>
          <p:cNvSpPr txBox="1"/>
          <p:nvPr/>
        </p:nvSpPr>
        <p:spPr>
          <a:xfrm>
            <a:off x="5144179" y="6309441"/>
            <a:ext cx="4894679" cy="369332"/>
          </a:xfrm>
          <a:prstGeom prst="rect">
            <a:avLst/>
          </a:prstGeom>
          <a:noFill/>
        </p:spPr>
        <p:txBody>
          <a:bodyPr wrap="square" rtlCol="0">
            <a:spAutoFit/>
          </a:bodyPr>
          <a:lstStyle/>
          <a:p>
            <a:r>
              <a:rPr lang="en-IN" b="1"/>
              <a:t>Figure 06: Exit Rate Distribution</a:t>
            </a:r>
            <a:endParaRPr lang="en-IN" b="1" dirty="0"/>
          </a:p>
        </p:txBody>
      </p:sp>
      <p:graphicFrame>
        <p:nvGraphicFramePr>
          <p:cNvPr id="4" name="Chart 3">
            <a:extLst>
              <a:ext uri="{FF2B5EF4-FFF2-40B4-BE49-F238E27FC236}">
                <a16:creationId xmlns:a16="http://schemas.microsoft.com/office/drawing/2014/main" id="{8F4A9007-0665-4C87-B92E-46DC7B2DECB5}"/>
              </a:ext>
            </a:extLst>
          </p:cNvPr>
          <p:cNvGraphicFramePr>
            <a:graphicFrameLocks/>
          </p:cNvGraphicFramePr>
          <p:nvPr>
            <p:extLst>
              <p:ext uri="{D42A27DB-BD31-4B8C-83A1-F6EECF244321}">
                <p14:modId xmlns:p14="http://schemas.microsoft.com/office/powerpoint/2010/main" val="1514992884"/>
              </p:ext>
            </p:extLst>
          </p:nvPr>
        </p:nvGraphicFramePr>
        <p:xfrm>
          <a:off x="1195754" y="520505"/>
          <a:ext cx="10705514" cy="57889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26888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FA61932-35CE-4DBC-AB50-898D1AB3C152}"/>
              </a:ext>
            </a:extLst>
          </p:cNvPr>
          <p:cNvGraphicFramePr>
            <a:graphicFrameLocks/>
          </p:cNvGraphicFramePr>
          <p:nvPr/>
        </p:nvGraphicFramePr>
        <p:xfrm>
          <a:off x="1217127" y="671805"/>
          <a:ext cx="10520784" cy="582230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73EA7BEA-EB72-4437-B2A2-4A93379D836B}"/>
              </a:ext>
            </a:extLst>
          </p:cNvPr>
          <p:cNvSpPr txBox="1"/>
          <p:nvPr/>
        </p:nvSpPr>
        <p:spPr>
          <a:xfrm>
            <a:off x="4957567" y="6171429"/>
            <a:ext cx="4894679" cy="369332"/>
          </a:xfrm>
          <a:prstGeom prst="rect">
            <a:avLst/>
          </a:prstGeom>
          <a:noFill/>
        </p:spPr>
        <p:txBody>
          <a:bodyPr wrap="square" rtlCol="0">
            <a:spAutoFit/>
          </a:bodyPr>
          <a:lstStyle/>
          <a:p>
            <a:r>
              <a:rPr lang="en-IN" b="1" dirty="0"/>
              <a:t>Figure 07: Bounce Rate Distribution</a:t>
            </a:r>
          </a:p>
        </p:txBody>
      </p:sp>
      <p:graphicFrame>
        <p:nvGraphicFramePr>
          <p:cNvPr id="5" name="Chart 4">
            <a:extLst>
              <a:ext uri="{FF2B5EF4-FFF2-40B4-BE49-F238E27FC236}">
                <a16:creationId xmlns:a16="http://schemas.microsoft.com/office/drawing/2014/main" id="{1DED7DC1-C49F-4797-9C79-55997D01D4DB}"/>
              </a:ext>
            </a:extLst>
          </p:cNvPr>
          <p:cNvGraphicFramePr>
            <a:graphicFrameLocks/>
          </p:cNvGraphicFramePr>
          <p:nvPr>
            <p:extLst>
              <p:ext uri="{D42A27DB-BD31-4B8C-83A1-F6EECF244321}">
                <p14:modId xmlns:p14="http://schemas.microsoft.com/office/powerpoint/2010/main" val="2236032065"/>
              </p:ext>
            </p:extLst>
          </p:nvPr>
        </p:nvGraphicFramePr>
        <p:xfrm>
          <a:off x="900333" y="323557"/>
          <a:ext cx="11291668" cy="597876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56067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FA61932-35CE-4DBC-AB50-898D1AB3C152}"/>
              </a:ext>
            </a:extLst>
          </p:cNvPr>
          <p:cNvGraphicFramePr>
            <a:graphicFrameLocks/>
          </p:cNvGraphicFramePr>
          <p:nvPr/>
        </p:nvGraphicFramePr>
        <p:xfrm>
          <a:off x="1217127" y="671805"/>
          <a:ext cx="10520784" cy="582230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73EA7BEA-EB72-4437-B2A2-4A93379D836B}"/>
              </a:ext>
            </a:extLst>
          </p:cNvPr>
          <p:cNvSpPr txBox="1"/>
          <p:nvPr/>
        </p:nvSpPr>
        <p:spPr>
          <a:xfrm>
            <a:off x="4618219" y="6436176"/>
            <a:ext cx="4894679" cy="369332"/>
          </a:xfrm>
          <a:prstGeom prst="rect">
            <a:avLst/>
          </a:prstGeom>
          <a:noFill/>
        </p:spPr>
        <p:txBody>
          <a:bodyPr wrap="square" rtlCol="0">
            <a:spAutoFit/>
          </a:bodyPr>
          <a:lstStyle/>
          <a:p>
            <a:r>
              <a:rPr lang="en-IN" b="1" dirty="0"/>
              <a:t>Figure 08: Page Count Distribution</a:t>
            </a:r>
          </a:p>
        </p:txBody>
      </p:sp>
      <p:sp>
        <p:nvSpPr>
          <p:cNvPr id="6" name="TextBox 5">
            <a:extLst>
              <a:ext uri="{FF2B5EF4-FFF2-40B4-BE49-F238E27FC236}">
                <a16:creationId xmlns:a16="http://schemas.microsoft.com/office/drawing/2014/main" id="{348C8B72-10BD-4B73-85D5-941B92024EC0}"/>
              </a:ext>
            </a:extLst>
          </p:cNvPr>
          <p:cNvSpPr txBox="1"/>
          <p:nvPr/>
        </p:nvSpPr>
        <p:spPr>
          <a:xfrm>
            <a:off x="5472065" y="6124775"/>
            <a:ext cx="3186986" cy="307777"/>
          </a:xfrm>
          <a:prstGeom prst="rect">
            <a:avLst/>
          </a:prstGeom>
          <a:noFill/>
        </p:spPr>
        <p:txBody>
          <a:bodyPr wrap="square" rtlCol="0">
            <a:spAutoFit/>
          </a:bodyPr>
          <a:lstStyle/>
          <a:p>
            <a:r>
              <a:rPr lang="en-IN" sz="1400" b="1" dirty="0"/>
              <a:t>Page count in millions</a:t>
            </a:r>
          </a:p>
        </p:txBody>
      </p:sp>
      <p:sp>
        <p:nvSpPr>
          <p:cNvPr id="7" name="TextBox 6">
            <a:extLst>
              <a:ext uri="{FF2B5EF4-FFF2-40B4-BE49-F238E27FC236}">
                <a16:creationId xmlns:a16="http://schemas.microsoft.com/office/drawing/2014/main" id="{5513227B-3400-4B7E-943D-9E224930A98C}"/>
              </a:ext>
            </a:extLst>
          </p:cNvPr>
          <p:cNvSpPr txBox="1"/>
          <p:nvPr/>
        </p:nvSpPr>
        <p:spPr>
          <a:xfrm rot="16200000">
            <a:off x="1162372" y="2876379"/>
            <a:ext cx="771078" cy="307778"/>
          </a:xfrm>
          <a:prstGeom prst="rect">
            <a:avLst/>
          </a:prstGeom>
          <a:noFill/>
        </p:spPr>
        <p:txBody>
          <a:bodyPr wrap="square" rtlCol="0">
            <a:spAutoFit/>
          </a:bodyPr>
          <a:lstStyle/>
          <a:p>
            <a:r>
              <a:rPr lang="en-IN" sz="1400" b="1" i="1" dirty="0"/>
              <a:t>Pages</a:t>
            </a:r>
          </a:p>
        </p:txBody>
      </p:sp>
      <p:graphicFrame>
        <p:nvGraphicFramePr>
          <p:cNvPr id="8" name="Chart 7">
            <a:extLst>
              <a:ext uri="{FF2B5EF4-FFF2-40B4-BE49-F238E27FC236}">
                <a16:creationId xmlns:a16="http://schemas.microsoft.com/office/drawing/2014/main" id="{5C6356A6-9228-426E-8947-78BEA6C63159}"/>
              </a:ext>
            </a:extLst>
          </p:cNvPr>
          <p:cNvGraphicFramePr>
            <a:graphicFrameLocks/>
          </p:cNvGraphicFramePr>
          <p:nvPr>
            <p:extLst>
              <p:ext uri="{D42A27DB-BD31-4B8C-83A1-F6EECF244321}">
                <p14:modId xmlns:p14="http://schemas.microsoft.com/office/powerpoint/2010/main" val="3911050881"/>
              </p:ext>
            </p:extLst>
          </p:nvPr>
        </p:nvGraphicFramePr>
        <p:xfrm>
          <a:off x="1701800" y="548639"/>
          <a:ext cx="9904046" cy="56098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53019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87765EE-4F4A-4377-95AA-944F73A58C7A}"/>
              </a:ext>
            </a:extLst>
          </p:cNvPr>
          <p:cNvSpPr txBox="1"/>
          <p:nvPr/>
        </p:nvSpPr>
        <p:spPr>
          <a:xfrm>
            <a:off x="4173795" y="6385503"/>
            <a:ext cx="4806655" cy="369332"/>
          </a:xfrm>
          <a:prstGeom prst="rect">
            <a:avLst/>
          </a:prstGeom>
          <a:noFill/>
        </p:spPr>
        <p:txBody>
          <a:bodyPr wrap="square" rtlCol="0">
            <a:spAutoFit/>
          </a:bodyPr>
          <a:lstStyle/>
          <a:p>
            <a:r>
              <a:rPr lang="en-IN" b="1" dirty="0"/>
              <a:t>Figure 09: Degree Centrality Distribution</a:t>
            </a:r>
          </a:p>
        </p:txBody>
      </p:sp>
      <p:pic>
        <p:nvPicPr>
          <p:cNvPr id="14" name="Picture 13" descr="A screenshot of a cell phone&#10;&#10;Description generated with high confidence">
            <a:extLst>
              <a:ext uri="{FF2B5EF4-FFF2-40B4-BE49-F238E27FC236}">
                <a16:creationId xmlns:a16="http://schemas.microsoft.com/office/drawing/2014/main" id="{AE2D3A1D-F74B-4579-B2D1-7160D4EDC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714" y="289503"/>
            <a:ext cx="9144000" cy="6096000"/>
          </a:xfrm>
          <a:prstGeom prst="rect">
            <a:avLst/>
          </a:prstGeom>
        </p:spPr>
      </p:pic>
      <p:pic>
        <p:nvPicPr>
          <p:cNvPr id="16" name="Picture 15" descr="A screenshot of a cell phone&#10;&#10;Description generated with high confidence">
            <a:extLst>
              <a:ext uri="{FF2B5EF4-FFF2-40B4-BE49-F238E27FC236}">
                <a16:creationId xmlns:a16="http://schemas.microsoft.com/office/drawing/2014/main" id="{6F7870CE-4A57-455D-A56D-F01B50262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713" y="289503"/>
            <a:ext cx="9144001" cy="6096000"/>
          </a:xfrm>
          <a:prstGeom prst="rect">
            <a:avLst/>
          </a:prstGeom>
        </p:spPr>
      </p:pic>
      <p:sp>
        <p:nvSpPr>
          <p:cNvPr id="17" name="TextBox 16">
            <a:extLst>
              <a:ext uri="{FF2B5EF4-FFF2-40B4-BE49-F238E27FC236}">
                <a16:creationId xmlns:a16="http://schemas.microsoft.com/office/drawing/2014/main" id="{F1737AAC-4E48-4223-984F-6F8A4281B592}"/>
              </a:ext>
            </a:extLst>
          </p:cNvPr>
          <p:cNvSpPr txBox="1"/>
          <p:nvPr/>
        </p:nvSpPr>
        <p:spPr>
          <a:xfrm>
            <a:off x="3767329" y="6369424"/>
            <a:ext cx="5301146" cy="369332"/>
          </a:xfrm>
          <a:prstGeom prst="rect">
            <a:avLst/>
          </a:prstGeom>
          <a:noFill/>
        </p:spPr>
        <p:txBody>
          <a:bodyPr wrap="square" rtlCol="0">
            <a:spAutoFit/>
          </a:bodyPr>
          <a:lstStyle/>
          <a:p>
            <a:r>
              <a:rPr lang="en-IN" b="1" dirty="0"/>
              <a:t>Figure 10: Betweenness Centrality Distribution</a:t>
            </a:r>
          </a:p>
        </p:txBody>
      </p:sp>
      <p:pic>
        <p:nvPicPr>
          <p:cNvPr id="19" name="Picture 18" descr="A close up of a map&#10;&#10;Description generated with very high confidence">
            <a:extLst>
              <a:ext uri="{FF2B5EF4-FFF2-40B4-BE49-F238E27FC236}">
                <a16:creationId xmlns:a16="http://schemas.microsoft.com/office/drawing/2014/main" id="{A5EEF231-88E8-4C8B-84E7-4FD8BB831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1715" y="273424"/>
            <a:ext cx="9143999" cy="6096000"/>
          </a:xfrm>
          <a:prstGeom prst="rect">
            <a:avLst/>
          </a:prstGeom>
        </p:spPr>
      </p:pic>
      <p:sp>
        <p:nvSpPr>
          <p:cNvPr id="20" name="TextBox 19">
            <a:extLst>
              <a:ext uri="{FF2B5EF4-FFF2-40B4-BE49-F238E27FC236}">
                <a16:creationId xmlns:a16="http://schemas.microsoft.com/office/drawing/2014/main" id="{0B5CF41C-2546-4BCC-A230-C9D2D8A7D71D}"/>
              </a:ext>
            </a:extLst>
          </p:cNvPr>
          <p:cNvSpPr txBox="1"/>
          <p:nvPr/>
        </p:nvSpPr>
        <p:spPr>
          <a:xfrm>
            <a:off x="4173796" y="6421254"/>
            <a:ext cx="4894679" cy="369332"/>
          </a:xfrm>
          <a:prstGeom prst="rect">
            <a:avLst/>
          </a:prstGeom>
          <a:noFill/>
        </p:spPr>
        <p:txBody>
          <a:bodyPr wrap="square" rtlCol="0">
            <a:spAutoFit/>
          </a:bodyPr>
          <a:lstStyle/>
          <a:p>
            <a:r>
              <a:rPr lang="en-IN" b="1" dirty="0"/>
              <a:t>Figure 11: Closeness Centrality Distribution</a:t>
            </a:r>
          </a:p>
        </p:txBody>
      </p:sp>
      <p:pic>
        <p:nvPicPr>
          <p:cNvPr id="22" name="Picture 21" descr="A close up of a map&#10;&#10;Description generated with very high confidence">
            <a:extLst>
              <a:ext uri="{FF2B5EF4-FFF2-40B4-BE49-F238E27FC236}">
                <a16:creationId xmlns:a16="http://schemas.microsoft.com/office/drawing/2014/main" id="{8D588BF3-81D1-4EF9-936D-20A3EB5086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1712" y="275627"/>
            <a:ext cx="9149443" cy="6099629"/>
          </a:xfrm>
          <a:prstGeom prst="rect">
            <a:avLst/>
          </a:prstGeom>
        </p:spPr>
      </p:pic>
      <p:sp>
        <p:nvSpPr>
          <p:cNvPr id="23" name="TextBox 22">
            <a:extLst>
              <a:ext uri="{FF2B5EF4-FFF2-40B4-BE49-F238E27FC236}">
                <a16:creationId xmlns:a16="http://schemas.microsoft.com/office/drawing/2014/main" id="{550B3554-5D44-496B-B0AF-48E36BBD585D}"/>
              </a:ext>
            </a:extLst>
          </p:cNvPr>
          <p:cNvSpPr txBox="1"/>
          <p:nvPr/>
        </p:nvSpPr>
        <p:spPr>
          <a:xfrm>
            <a:off x="4645511" y="6415422"/>
            <a:ext cx="5705497" cy="369332"/>
          </a:xfrm>
          <a:prstGeom prst="rect">
            <a:avLst/>
          </a:prstGeom>
          <a:noFill/>
        </p:spPr>
        <p:txBody>
          <a:bodyPr wrap="square" rtlCol="0">
            <a:spAutoFit/>
          </a:bodyPr>
          <a:lstStyle/>
          <a:p>
            <a:r>
              <a:rPr lang="en-IN" b="1" dirty="0"/>
              <a:t>Figure 12: Page Rank Distribution</a:t>
            </a:r>
          </a:p>
        </p:txBody>
      </p:sp>
    </p:spTree>
    <p:extLst>
      <p:ext uri="{BB962C8B-B14F-4D97-AF65-F5344CB8AC3E}">
        <p14:creationId xmlns:p14="http://schemas.microsoft.com/office/powerpoint/2010/main" val="158075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14"/>
                                        </p:tgtEl>
                                        <p:attrNameLst>
                                          <p:attrName>ppt_x</p:attrName>
                                        </p:attrNameLst>
                                      </p:cBhvr>
                                      <p:tavLst>
                                        <p:tav tm="0">
                                          <p:val>
                                            <p:strVal val="ppt_x"/>
                                          </p:val>
                                        </p:tav>
                                        <p:tav tm="100000">
                                          <p:val>
                                            <p:strVal val="0-ppt_w/2"/>
                                          </p:val>
                                        </p:tav>
                                      </p:tavLst>
                                    </p:anim>
                                    <p:anim calcmode="lin" valueType="num">
                                      <p:cBhvr additive="base">
                                        <p:cTn id="17" dur="500"/>
                                        <p:tgtEl>
                                          <p:spTgt spid="14"/>
                                        </p:tgtEl>
                                        <p:attrNameLst>
                                          <p:attrName>ppt_y</p:attrName>
                                        </p:attrNameLst>
                                      </p:cBhvr>
                                      <p:tavLst>
                                        <p:tav tm="0">
                                          <p:val>
                                            <p:strVal val="ppt_y"/>
                                          </p:val>
                                        </p:tav>
                                        <p:tav tm="100000">
                                          <p:val>
                                            <p:strVal val="ppt_y"/>
                                          </p:val>
                                        </p:tav>
                                      </p:tavLst>
                                    </p:anim>
                                    <p:set>
                                      <p:cBhvr>
                                        <p:cTn id="18" dur="1" fill="hold">
                                          <p:stCondLst>
                                            <p:cond delay="499"/>
                                          </p:stCondLst>
                                        </p:cTn>
                                        <p:tgtEl>
                                          <p:spTgt spid="14"/>
                                        </p:tgtEl>
                                        <p:attrNameLst>
                                          <p:attrName>style.visibility</p:attrName>
                                        </p:attrNameLst>
                                      </p:cBhvr>
                                      <p:to>
                                        <p:strVal val="hidden"/>
                                      </p:to>
                                    </p:set>
                                  </p:childTnLst>
                                </p:cTn>
                              </p:par>
                              <p:par>
                                <p:cTn id="19" presetID="2" presetClass="exit" presetSubtype="8" fill="hold" grpId="1"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0-ppt_w/2"/>
                                          </p:val>
                                        </p:tav>
                                      </p:tavLst>
                                    </p:anim>
                                    <p:anim calcmode="lin" valueType="num">
                                      <p:cBhvr additive="base">
                                        <p:cTn id="21" dur="500"/>
                                        <p:tgtEl>
                                          <p:spTgt spid="9"/>
                                        </p:tgtEl>
                                        <p:attrNameLst>
                                          <p:attrName>ppt_y</p:attrName>
                                        </p:attrNameLst>
                                      </p:cBhvr>
                                      <p:tavLst>
                                        <p:tav tm="0">
                                          <p:val>
                                            <p:strVal val="ppt_y"/>
                                          </p:val>
                                        </p:tav>
                                        <p:tav tm="100000">
                                          <p:val>
                                            <p:strVal val="ppt_y"/>
                                          </p:val>
                                        </p:tav>
                                      </p:tavLst>
                                    </p:anim>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1+#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1+#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8" fill="hold" grpId="1" nodeType="clickEffect">
                                  <p:stCondLst>
                                    <p:cond delay="0"/>
                                  </p:stCondLst>
                                  <p:childTnLst>
                                    <p:anim calcmode="lin" valueType="num">
                                      <p:cBhvr additive="base">
                                        <p:cTn id="36" dur="500"/>
                                        <p:tgtEl>
                                          <p:spTgt spid="17"/>
                                        </p:tgtEl>
                                        <p:attrNameLst>
                                          <p:attrName>ppt_x</p:attrName>
                                        </p:attrNameLst>
                                      </p:cBhvr>
                                      <p:tavLst>
                                        <p:tav tm="0">
                                          <p:val>
                                            <p:strVal val="ppt_x"/>
                                          </p:val>
                                        </p:tav>
                                        <p:tav tm="100000">
                                          <p:val>
                                            <p:strVal val="0-ppt_w/2"/>
                                          </p:val>
                                        </p:tav>
                                      </p:tavLst>
                                    </p:anim>
                                    <p:anim calcmode="lin" valueType="num">
                                      <p:cBhvr additive="base">
                                        <p:cTn id="37" dur="500"/>
                                        <p:tgtEl>
                                          <p:spTgt spid="17"/>
                                        </p:tgtEl>
                                        <p:attrNameLst>
                                          <p:attrName>ppt_y</p:attrName>
                                        </p:attrNameLst>
                                      </p:cBhvr>
                                      <p:tavLst>
                                        <p:tav tm="0">
                                          <p:val>
                                            <p:strVal val="ppt_y"/>
                                          </p:val>
                                        </p:tav>
                                        <p:tav tm="100000">
                                          <p:val>
                                            <p:strVal val="ppt_y"/>
                                          </p:val>
                                        </p:tav>
                                      </p:tavLst>
                                    </p:anim>
                                    <p:set>
                                      <p:cBhvr>
                                        <p:cTn id="38" dur="1" fill="hold">
                                          <p:stCondLst>
                                            <p:cond delay="499"/>
                                          </p:stCondLst>
                                        </p:cTn>
                                        <p:tgtEl>
                                          <p:spTgt spid="17"/>
                                        </p:tgtEl>
                                        <p:attrNameLst>
                                          <p:attrName>style.visibility</p:attrName>
                                        </p:attrNameLst>
                                      </p:cBhvr>
                                      <p:to>
                                        <p:strVal val="hidden"/>
                                      </p:to>
                                    </p:set>
                                  </p:childTnLst>
                                </p:cTn>
                              </p:par>
                              <p:par>
                                <p:cTn id="39" presetID="2" presetClass="exit" presetSubtype="8" fill="hold" nodeType="withEffect">
                                  <p:stCondLst>
                                    <p:cond delay="0"/>
                                  </p:stCondLst>
                                  <p:childTnLst>
                                    <p:anim calcmode="lin" valueType="num">
                                      <p:cBhvr additive="base">
                                        <p:cTn id="40" dur="500"/>
                                        <p:tgtEl>
                                          <p:spTgt spid="16"/>
                                        </p:tgtEl>
                                        <p:attrNameLst>
                                          <p:attrName>ppt_x</p:attrName>
                                        </p:attrNameLst>
                                      </p:cBhvr>
                                      <p:tavLst>
                                        <p:tav tm="0">
                                          <p:val>
                                            <p:strVal val="ppt_x"/>
                                          </p:val>
                                        </p:tav>
                                        <p:tav tm="100000">
                                          <p:val>
                                            <p:strVal val="0-ppt_w/2"/>
                                          </p:val>
                                        </p:tav>
                                      </p:tavLst>
                                    </p:anim>
                                    <p:anim calcmode="lin" valueType="num">
                                      <p:cBhvr additive="base">
                                        <p:cTn id="41" dur="500"/>
                                        <p:tgtEl>
                                          <p:spTgt spid="16"/>
                                        </p:tgtEl>
                                        <p:attrNameLst>
                                          <p:attrName>ppt_y</p:attrName>
                                        </p:attrNameLst>
                                      </p:cBhvr>
                                      <p:tavLst>
                                        <p:tav tm="0">
                                          <p:val>
                                            <p:strVal val="ppt_y"/>
                                          </p:val>
                                        </p:tav>
                                        <p:tav tm="100000">
                                          <p:val>
                                            <p:strVal val="ppt_y"/>
                                          </p:val>
                                        </p:tav>
                                      </p:tavLst>
                                    </p:anim>
                                    <p:set>
                                      <p:cBhvr>
                                        <p:cTn id="42" dur="1" fill="hold">
                                          <p:stCondLst>
                                            <p:cond delay="499"/>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1+#ppt_w/2"/>
                                          </p:val>
                                        </p:tav>
                                        <p:tav tm="100000">
                                          <p:val>
                                            <p:strVal val="#ppt_x"/>
                                          </p:val>
                                        </p:tav>
                                      </p:tavLst>
                                    </p:anim>
                                    <p:anim calcmode="lin" valueType="num">
                                      <p:cBhvr additive="base">
                                        <p:cTn id="48" dur="500" fill="hold"/>
                                        <p:tgtEl>
                                          <p:spTgt spid="20"/>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1+#ppt_w/2"/>
                                          </p:val>
                                        </p:tav>
                                        <p:tav tm="100000">
                                          <p:val>
                                            <p:strVal val="#ppt_x"/>
                                          </p:val>
                                        </p:tav>
                                      </p:tavLst>
                                    </p:anim>
                                    <p:anim calcmode="lin" valueType="num">
                                      <p:cBhvr additive="base">
                                        <p:cTn id="5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8" fill="hold" grpId="1" nodeType="clickEffect">
                                  <p:stCondLst>
                                    <p:cond delay="0"/>
                                  </p:stCondLst>
                                  <p:childTnLst>
                                    <p:anim calcmode="lin" valueType="num">
                                      <p:cBhvr additive="base">
                                        <p:cTn id="56" dur="500"/>
                                        <p:tgtEl>
                                          <p:spTgt spid="20"/>
                                        </p:tgtEl>
                                        <p:attrNameLst>
                                          <p:attrName>ppt_x</p:attrName>
                                        </p:attrNameLst>
                                      </p:cBhvr>
                                      <p:tavLst>
                                        <p:tav tm="0">
                                          <p:val>
                                            <p:strVal val="ppt_x"/>
                                          </p:val>
                                        </p:tav>
                                        <p:tav tm="100000">
                                          <p:val>
                                            <p:strVal val="0-ppt_w/2"/>
                                          </p:val>
                                        </p:tav>
                                      </p:tavLst>
                                    </p:anim>
                                    <p:anim calcmode="lin" valueType="num">
                                      <p:cBhvr additive="base">
                                        <p:cTn id="57" dur="500"/>
                                        <p:tgtEl>
                                          <p:spTgt spid="20"/>
                                        </p:tgtEl>
                                        <p:attrNameLst>
                                          <p:attrName>ppt_y</p:attrName>
                                        </p:attrNameLst>
                                      </p:cBhvr>
                                      <p:tavLst>
                                        <p:tav tm="0">
                                          <p:val>
                                            <p:strVal val="ppt_y"/>
                                          </p:val>
                                        </p:tav>
                                        <p:tav tm="100000">
                                          <p:val>
                                            <p:strVal val="ppt_y"/>
                                          </p:val>
                                        </p:tav>
                                      </p:tavLst>
                                    </p:anim>
                                    <p:set>
                                      <p:cBhvr>
                                        <p:cTn id="58" dur="1" fill="hold">
                                          <p:stCondLst>
                                            <p:cond delay="499"/>
                                          </p:stCondLst>
                                        </p:cTn>
                                        <p:tgtEl>
                                          <p:spTgt spid="20"/>
                                        </p:tgtEl>
                                        <p:attrNameLst>
                                          <p:attrName>style.visibility</p:attrName>
                                        </p:attrNameLst>
                                      </p:cBhvr>
                                      <p:to>
                                        <p:strVal val="hidden"/>
                                      </p:to>
                                    </p:set>
                                  </p:childTnLst>
                                </p:cTn>
                              </p:par>
                              <p:par>
                                <p:cTn id="59" presetID="2" presetClass="exit" presetSubtype="8" fill="hold" nodeType="withEffect">
                                  <p:stCondLst>
                                    <p:cond delay="0"/>
                                  </p:stCondLst>
                                  <p:childTnLst>
                                    <p:anim calcmode="lin" valueType="num">
                                      <p:cBhvr additive="base">
                                        <p:cTn id="60" dur="500"/>
                                        <p:tgtEl>
                                          <p:spTgt spid="19"/>
                                        </p:tgtEl>
                                        <p:attrNameLst>
                                          <p:attrName>ppt_x</p:attrName>
                                        </p:attrNameLst>
                                      </p:cBhvr>
                                      <p:tavLst>
                                        <p:tav tm="0">
                                          <p:val>
                                            <p:strVal val="ppt_x"/>
                                          </p:val>
                                        </p:tav>
                                        <p:tav tm="100000">
                                          <p:val>
                                            <p:strVal val="0-ppt_w/2"/>
                                          </p:val>
                                        </p:tav>
                                      </p:tavLst>
                                    </p:anim>
                                    <p:anim calcmode="lin" valueType="num">
                                      <p:cBhvr additive="base">
                                        <p:cTn id="61" dur="500"/>
                                        <p:tgtEl>
                                          <p:spTgt spid="19"/>
                                        </p:tgtEl>
                                        <p:attrNameLst>
                                          <p:attrName>ppt_y</p:attrName>
                                        </p:attrNameLst>
                                      </p:cBhvr>
                                      <p:tavLst>
                                        <p:tav tm="0">
                                          <p:val>
                                            <p:strVal val="ppt_y"/>
                                          </p:val>
                                        </p:tav>
                                        <p:tav tm="100000">
                                          <p:val>
                                            <p:strVal val="ppt_y"/>
                                          </p:val>
                                        </p:tav>
                                      </p:tavLst>
                                    </p:anim>
                                    <p:set>
                                      <p:cBhvr>
                                        <p:cTn id="62" dur="1" fill="hold">
                                          <p:stCondLst>
                                            <p:cond delay="499"/>
                                          </p:stCondLst>
                                        </p:cTn>
                                        <p:tgtEl>
                                          <p:spTgt spid="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1+#ppt_w/2"/>
                                          </p:val>
                                        </p:tav>
                                        <p:tav tm="100000">
                                          <p:val>
                                            <p:strVal val="#ppt_x"/>
                                          </p:val>
                                        </p:tav>
                                      </p:tavLst>
                                    </p:anim>
                                    <p:anim calcmode="lin" valueType="num">
                                      <p:cBhvr additive="base">
                                        <p:cTn id="68" dur="500" fill="hold"/>
                                        <p:tgtEl>
                                          <p:spTgt spid="23"/>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1+#ppt_w/2"/>
                                          </p:val>
                                        </p:tav>
                                        <p:tav tm="100000">
                                          <p:val>
                                            <p:strVal val="#ppt_x"/>
                                          </p:val>
                                        </p:tav>
                                      </p:tavLst>
                                    </p:anim>
                                    <p:anim calcmode="lin" valueType="num">
                                      <p:cBhvr additive="base">
                                        <p:cTn id="72"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xit" presetSubtype="8" fill="hold" grpId="1" nodeType="clickEffect">
                                  <p:stCondLst>
                                    <p:cond delay="0"/>
                                  </p:stCondLst>
                                  <p:childTnLst>
                                    <p:anim calcmode="lin" valueType="num">
                                      <p:cBhvr additive="base">
                                        <p:cTn id="76" dur="500"/>
                                        <p:tgtEl>
                                          <p:spTgt spid="23"/>
                                        </p:tgtEl>
                                        <p:attrNameLst>
                                          <p:attrName>ppt_x</p:attrName>
                                        </p:attrNameLst>
                                      </p:cBhvr>
                                      <p:tavLst>
                                        <p:tav tm="0">
                                          <p:val>
                                            <p:strVal val="ppt_x"/>
                                          </p:val>
                                        </p:tav>
                                        <p:tav tm="100000">
                                          <p:val>
                                            <p:strVal val="0-ppt_w/2"/>
                                          </p:val>
                                        </p:tav>
                                      </p:tavLst>
                                    </p:anim>
                                    <p:anim calcmode="lin" valueType="num">
                                      <p:cBhvr additive="base">
                                        <p:cTn id="77" dur="500"/>
                                        <p:tgtEl>
                                          <p:spTgt spid="23"/>
                                        </p:tgtEl>
                                        <p:attrNameLst>
                                          <p:attrName>ppt_y</p:attrName>
                                        </p:attrNameLst>
                                      </p:cBhvr>
                                      <p:tavLst>
                                        <p:tav tm="0">
                                          <p:val>
                                            <p:strVal val="ppt_y"/>
                                          </p:val>
                                        </p:tav>
                                        <p:tav tm="100000">
                                          <p:val>
                                            <p:strVal val="ppt_y"/>
                                          </p:val>
                                        </p:tav>
                                      </p:tavLst>
                                    </p:anim>
                                    <p:set>
                                      <p:cBhvr>
                                        <p:cTn id="78" dur="1" fill="hold">
                                          <p:stCondLst>
                                            <p:cond delay="499"/>
                                          </p:stCondLst>
                                        </p:cTn>
                                        <p:tgtEl>
                                          <p:spTgt spid="23"/>
                                        </p:tgtEl>
                                        <p:attrNameLst>
                                          <p:attrName>style.visibility</p:attrName>
                                        </p:attrNameLst>
                                      </p:cBhvr>
                                      <p:to>
                                        <p:strVal val="hidden"/>
                                      </p:to>
                                    </p:set>
                                  </p:childTnLst>
                                </p:cTn>
                              </p:par>
                              <p:par>
                                <p:cTn id="79" presetID="2" presetClass="exit" presetSubtype="8" fill="hold" nodeType="withEffect">
                                  <p:stCondLst>
                                    <p:cond delay="0"/>
                                  </p:stCondLst>
                                  <p:childTnLst>
                                    <p:anim calcmode="lin" valueType="num">
                                      <p:cBhvr additive="base">
                                        <p:cTn id="80" dur="500"/>
                                        <p:tgtEl>
                                          <p:spTgt spid="22"/>
                                        </p:tgtEl>
                                        <p:attrNameLst>
                                          <p:attrName>ppt_x</p:attrName>
                                        </p:attrNameLst>
                                      </p:cBhvr>
                                      <p:tavLst>
                                        <p:tav tm="0">
                                          <p:val>
                                            <p:strVal val="ppt_x"/>
                                          </p:val>
                                        </p:tav>
                                        <p:tav tm="100000">
                                          <p:val>
                                            <p:strVal val="0-ppt_w/2"/>
                                          </p:val>
                                        </p:tav>
                                      </p:tavLst>
                                    </p:anim>
                                    <p:anim calcmode="lin" valueType="num">
                                      <p:cBhvr additive="base">
                                        <p:cTn id="81" dur="500"/>
                                        <p:tgtEl>
                                          <p:spTgt spid="22"/>
                                        </p:tgtEl>
                                        <p:attrNameLst>
                                          <p:attrName>ppt_y</p:attrName>
                                        </p:attrNameLst>
                                      </p:cBhvr>
                                      <p:tavLst>
                                        <p:tav tm="0">
                                          <p:val>
                                            <p:strVal val="ppt_y"/>
                                          </p:val>
                                        </p:tav>
                                        <p:tav tm="100000">
                                          <p:val>
                                            <p:strVal val="ppt_y"/>
                                          </p:val>
                                        </p:tav>
                                      </p:tavLst>
                                    </p:anim>
                                    <p:set>
                                      <p:cBhvr>
                                        <p:cTn id="82"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7" grpId="0"/>
      <p:bldP spid="17" grpId="1"/>
      <p:bldP spid="20" grpId="0"/>
      <p:bldP spid="20" grpId="1"/>
      <p:bldP spid="23" grpId="0"/>
      <p:bldP spid="23" grpId="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88961F-FD4D-4188-9FD4-A6D2D8DA2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890" y="329184"/>
            <a:ext cx="9961094" cy="6068177"/>
          </a:xfrm>
          <a:prstGeom prst="rect">
            <a:avLst/>
          </a:prstGeom>
          <a:ln>
            <a:noFill/>
          </a:ln>
          <a:effectLst>
            <a:softEdge rad="112500"/>
          </a:effectLst>
        </p:spPr>
      </p:pic>
      <p:sp>
        <p:nvSpPr>
          <p:cNvPr id="4" name="Rectangle 3">
            <a:extLst>
              <a:ext uri="{FF2B5EF4-FFF2-40B4-BE49-F238E27FC236}">
                <a16:creationId xmlns:a16="http://schemas.microsoft.com/office/drawing/2014/main" id="{003C1C32-B30A-4164-807B-95DB86032B67}"/>
              </a:ext>
            </a:extLst>
          </p:cNvPr>
          <p:cNvSpPr/>
          <p:nvPr/>
        </p:nvSpPr>
        <p:spPr>
          <a:xfrm>
            <a:off x="4917121" y="6397361"/>
            <a:ext cx="4522392" cy="369332"/>
          </a:xfrm>
          <a:prstGeom prst="rect">
            <a:avLst/>
          </a:prstGeom>
        </p:spPr>
        <p:txBody>
          <a:bodyPr wrap="none">
            <a:spAutoFit/>
          </a:bodyPr>
          <a:lstStyle/>
          <a:p>
            <a:r>
              <a:rPr lang="en-IN" b="1" dirty="0">
                <a:solidFill>
                  <a:srgbClr val="000000"/>
                </a:solidFill>
              </a:rPr>
              <a:t>Figure 13: Density graph of the Dataset</a:t>
            </a:r>
            <a:endParaRPr lang="en-IN" b="1" dirty="0"/>
          </a:p>
        </p:txBody>
      </p:sp>
    </p:spTree>
    <p:extLst>
      <p:ext uri="{BB962C8B-B14F-4D97-AF65-F5344CB8AC3E}">
        <p14:creationId xmlns:p14="http://schemas.microsoft.com/office/powerpoint/2010/main" val="2223659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ky, accessory, indoor&#10;&#10;Description generated with high confidence">
            <a:extLst>
              <a:ext uri="{FF2B5EF4-FFF2-40B4-BE49-F238E27FC236}">
                <a16:creationId xmlns:a16="http://schemas.microsoft.com/office/drawing/2014/main" id="{2C9C9756-F3C5-41A4-9219-A38ED76C65CB}"/>
              </a:ext>
            </a:extLst>
          </p:cNvPr>
          <p:cNvPicPr>
            <a:picLocks noChangeAspect="1"/>
          </p:cNvPicPr>
          <p:nvPr/>
        </p:nvPicPr>
        <p:blipFill rotWithShape="1">
          <a:blip r:embed="rId2">
            <a:extLst>
              <a:ext uri="{28A0092B-C50C-407E-A947-70E740481C1C}">
                <a14:useLocalDpi xmlns:a14="http://schemas.microsoft.com/office/drawing/2010/main" val="0"/>
              </a:ext>
            </a:extLst>
          </a:blip>
          <a:srcRect l="9820" t="4000" r="5218" b="5600"/>
          <a:stretch/>
        </p:blipFill>
        <p:spPr>
          <a:xfrm>
            <a:off x="1493520" y="177110"/>
            <a:ext cx="9912096" cy="6424858"/>
          </a:xfrm>
          <a:prstGeom prst="rect">
            <a:avLst/>
          </a:prstGeom>
          <a:ln>
            <a:noFill/>
          </a:ln>
          <a:effectLst>
            <a:softEdge rad="112500"/>
          </a:effectLst>
        </p:spPr>
      </p:pic>
      <p:sp>
        <p:nvSpPr>
          <p:cNvPr id="5" name="TextBox 4">
            <a:extLst>
              <a:ext uri="{FF2B5EF4-FFF2-40B4-BE49-F238E27FC236}">
                <a16:creationId xmlns:a16="http://schemas.microsoft.com/office/drawing/2014/main" id="{1EEE4CE2-67ED-4788-A672-57EEAE05BD40}"/>
              </a:ext>
            </a:extLst>
          </p:cNvPr>
          <p:cNvSpPr txBox="1"/>
          <p:nvPr/>
        </p:nvSpPr>
        <p:spPr>
          <a:xfrm>
            <a:off x="8333232" y="6417302"/>
            <a:ext cx="3858768" cy="369332"/>
          </a:xfrm>
          <a:prstGeom prst="rect">
            <a:avLst/>
          </a:prstGeom>
          <a:noFill/>
        </p:spPr>
        <p:txBody>
          <a:bodyPr wrap="square" rtlCol="0">
            <a:spAutoFit/>
          </a:bodyPr>
          <a:lstStyle/>
          <a:p>
            <a:r>
              <a:rPr lang="en-IN" b="1" dirty="0"/>
              <a:t>Figure 13: Dataset Network Link </a:t>
            </a:r>
          </a:p>
        </p:txBody>
      </p:sp>
    </p:spTree>
    <p:extLst>
      <p:ext uri="{BB962C8B-B14F-4D97-AF65-F5344CB8AC3E}">
        <p14:creationId xmlns:p14="http://schemas.microsoft.com/office/powerpoint/2010/main" val="1696304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 screen with text&#10;&#10;Description generated with high confidence">
            <a:extLst>
              <a:ext uri="{FF2B5EF4-FFF2-40B4-BE49-F238E27FC236}">
                <a16:creationId xmlns:a16="http://schemas.microsoft.com/office/drawing/2014/main" id="{4392CF99-0EA3-42A9-B9EE-938C0BC8352A}"/>
              </a:ext>
            </a:extLst>
          </p:cNvPr>
          <p:cNvPicPr>
            <a:picLocks noChangeAspect="1"/>
          </p:cNvPicPr>
          <p:nvPr/>
        </p:nvPicPr>
        <p:blipFill rotWithShape="1">
          <a:blip r:embed="rId2">
            <a:extLst>
              <a:ext uri="{28A0092B-C50C-407E-A947-70E740481C1C}">
                <a14:useLocalDpi xmlns:a14="http://schemas.microsoft.com/office/drawing/2010/main" val="0"/>
              </a:ext>
            </a:extLst>
          </a:blip>
          <a:srcRect l="19406" t="3201" r="6031" b="4800"/>
          <a:stretch/>
        </p:blipFill>
        <p:spPr>
          <a:xfrm>
            <a:off x="2852928" y="274320"/>
            <a:ext cx="8394192" cy="6309360"/>
          </a:xfrm>
          <a:prstGeom prst="rect">
            <a:avLst/>
          </a:prstGeom>
          <a:ln>
            <a:noFill/>
          </a:ln>
          <a:effectLst>
            <a:softEdge rad="112500"/>
          </a:effectLst>
        </p:spPr>
      </p:pic>
      <p:sp>
        <p:nvSpPr>
          <p:cNvPr id="5" name="Rectangle 4">
            <a:extLst>
              <a:ext uri="{FF2B5EF4-FFF2-40B4-BE49-F238E27FC236}">
                <a16:creationId xmlns:a16="http://schemas.microsoft.com/office/drawing/2014/main" id="{C9A11EC3-862F-4037-A790-6A628587A451}"/>
              </a:ext>
            </a:extLst>
          </p:cNvPr>
          <p:cNvSpPr/>
          <p:nvPr/>
        </p:nvSpPr>
        <p:spPr>
          <a:xfrm>
            <a:off x="6441128" y="6211669"/>
            <a:ext cx="5596128" cy="646331"/>
          </a:xfrm>
          <a:prstGeom prst="rect">
            <a:avLst/>
          </a:prstGeom>
        </p:spPr>
        <p:txBody>
          <a:bodyPr wrap="square">
            <a:spAutoFit/>
          </a:bodyPr>
          <a:lstStyle/>
          <a:p>
            <a:pPr algn="r"/>
            <a:r>
              <a:rPr lang="en-IN" b="1" dirty="0">
                <a:solidFill>
                  <a:srgbClr val="000000"/>
                </a:solidFill>
                <a:cs typeface="Calibri" panose="020F0502020204030204" pitchFamily="34" charset="0"/>
              </a:rPr>
              <a:t>Fig 14: Network link showing position </a:t>
            </a:r>
          </a:p>
          <a:p>
            <a:pPr algn="r"/>
            <a:r>
              <a:rPr lang="en-IN" b="1" dirty="0">
                <a:solidFill>
                  <a:srgbClr val="000000"/>
                </a:solidFill>
                <a:cs typeface="Calibri" panose="020F0502020204030204" pitchFamily="34" charset="0"/>
              </a:rPr>
              <a:t>of all nodes after applying threshold</a:t>
            </a:r>
            <a:endParaRPr lang="en-IN" b="1" dirty="0">
              <a:cs typeface="Calibri" panose="020F0502020204030204" pitchFamily="34" charset="0"/>
            </a:endParaRPr>
          </a:p>
        </p:txBody>
      </p:sp>
    </p:spTree>
    <p:extLst>
      <p:ext uri="{BB962C8B-B14F-4D97-AF65-F5344CB8AC3E}">
        <p14:creationId xmlns:p14="http://schemas.microsoft.com/office/powerpoint/2010/main" val="2449514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map&#10;&#10;Description generated with high confidence">
            <a:extLst>
              <a:ext uri="{FF2B5EF4-FFF2-40B4-BE49-F238E27FC236}">
                <a16:creationId xmlns:a16="http://schemas.microsoft.com/office/drawing/2014/main" id="{1DF282CB-FE3F-4A13-9075-EDB3AD191DD6}"/>
              </a:ext>
            </a:extLst>
          </p:cNvPr>
          <p:cNvPicPr>
            <a:picLocks noChangeAspect="1"/>
          </p:cNvPicPr>
          <p:nvPr/>
        </p:nvPicPr>
        <p:blipFill rotWithShape="1">
          <a:blip r:embed="rId2">
            <a:extLst>
              <a:ext uri="{28A0092B-C50C-407E-A947-70E740481C1C}">
                <a14:useLocalDpi xmlns:a14="http://schemas.microsoft.com/office/drawing/2010/main" val="0"/>
              </a:ext>
            </a:extLst>
          </a:blip>
          <a:srcRect l="5299" t="26123" r="4195" b="31805"/>
          <a:stretch/>
        </p:blipFill>
        <p:spPr>
          <a:xfrm>
            <a:off x="2066544" y="1810512"/>
            <a:ext cx="9221002" cy="3182112"/>
          </a:xfrm>
          <a:prstGeom prst="rect">
            <a:avLst/>
          </a:prstGeom>
        </p:spPr>
      </p:pic>
      <p:sp>
        <p:nvSpPr>
          <p:cNvPr id="12" name="Rectangle 11">
            <a:extLst>
              <a:ext uri="{FF2B5EF4-FFF2-40B4-BE49-F238E27FC236}">
                <a16:creationId xmlns:a16="http://schemas.microsoft.com/office/drawing/2014/main" id="{7BEE9C64-1C79-4AC2-B1ED-99BD5DA29DB2}"/>
              </a:ext>
            </a:extLst>
          </p:cNvPr>
          <p:cNvSpPr/>
          <p:nvPr/>
        </p:nvSpPr>
        <p:spPr>
          <a:xfrm>
            <a:off x="2586629" y="5538139"/>
            <a:ext cx="8180832" cy="369332"/>
          </a:xfrm>
          <a:prstGeom prst="rect">
            <a:avLst/>
          </a:prstGeom>
        </p:spPr>
        <p:txBody>
          <a:bodyPr wrap="square">
            <a:spAutoFit/>
          </a:bodyPr>
          <a:lstStyle/>
          <a:p>
            <a:r>
              <a:rPr lang="en-IN" dirty="0">
                <a:solidFill>
                  <a:srgbClr val="000000"/>
                </a:solidFill>
              </a:rPr>
              <a:t>Fig 15: Network link showing connected nodes after applying threshold</a:t>
            </a:r>
            <a:endParaRPr lang="en-IN" dirty="0"/>
          </a:p>
        </p:txBody>
      </p:sp>
    </p:spTree>
    <p:extLst>
      <p:ext uri="{BB962C8B-B14F-4D97-AF65-F5344CB8AC3E}">
        <p14:creationId xmlns:p14="http://schemas.microsoft.com/office/powerpoint/2010/main" val="3671900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close up of a light&#10;&#10;Description generated with high confidence">
            <a:extLst>
              <a:ext uri="{FF2B5EF4-FFF2-40B4-BE49-F238E27FC236}">
                <a16:creationId xmlns:a16="http://schemas.microsoft.com/office/drawing/2014/main" id="{79F66576-CDEF-4C56-A73E-C70D62EF62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8793" y="362252"/>
            <a:ext cx="9792375" cy="5965395"/>
          </a:xfrm>
          <a:prstGeom prst="rect">
            <a:avLst/>
          </a:prstGeom>
          <a:ln>
            <a:noFill/>
          </a:ln>
          <a:effectLst>
            <a:softEdge rad="112500"/>
          </a:effectLst>
        </p:spPr>
      </p:pic>
      <p:sp>
        <p:nvSpPr>
          <p:cNvPr id="5" name="Rectangle 4">
            <a:extLst>
              <a:ext uri="{FF2B5EF4-FFF2-40B4-BE49-F238E27FC236}">
                <a16:creationId xmlns:a16="http://schemas.microsoft.com/office/drawing/2014/main" id="{02363D23-4C9F-4A49-BAE3-BB11C57FE36E}"/>
              </a:ext>
            </a:extLst>
          </p:cNvPr>
          <p:cNvSpPr/>
          <p:nvPr/>
        </p:nvSpPr>
        <p:spPr>
          <a:xfrm>
            <a:off x="2926080" y="6327647"/>
            <a:ext cx="8394192" cy="369332"/>
          </a:xfrm>
          <a:prstGeom prst="rect">
            <a:avLst/>
          </a:prstGeom>
        </p:spPr>
        <p:txBody>
          <a:bodyPr wrap="square">
            <a:spAutoFit/>
          </a:bodyPr>
          <a:lstStyle/>
          <a:p>
            <a:r>
              <a:rPr lang="en-IN">
                <a:solidFill>
                  <a:srgbClr val="000000"/>
                </a:solidFill>
              </a:rPr>
              <a:t>Fig 17: </a:t>
            </a:r>
            <a:r>
              <a:rPr lang="en-IN" dirty="0">
                <a:solidFill>
                  <a:srgbClr val="000000"/>
                </a:solidFill>
              </a:rPr>
              <a:t>Density graph showing connected nodes after applying threshold</a:t>
            </a:r>
            <a:endParaRPr lang="en-IN" dirty="0"/>
          </a:p>
        </p:txBody>
      </p:sp>
    </p:spTree>
    <p:extLst>
      <p:ext uri="{BB962C8B-B14F-4D97-AF65-F5344CB8AC3E}">
        <p14:creationId xmlns:p14="http://schemas.microsoft.com/office/powerpoint/2010/main" val="4255277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76D2A6-FFE1-4E77-9668-54A329334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9968" y="314682"/>
            <a:ext cx="9912096" cy="6038327"/>
          </a:xfrm>
          <a:prstGeom prst="rect">
            <a:avLst/>
          </a:prstGeom>
        </p:spPr>
      </p:pic>
      <p:sp>
        <p:nvSpPr>
          <p:cNvPr id="5" name="Rectangle 4">
            <a:extLst>
              <a:ext uri="{FF2B5EF4-FFF2-40B4-BE49-F238E27FC236}">
                <a16:creationId xmlns:a16="http://schemas.microsoft.com/office/drawing/2014/main" id="{4FCEF537-1AF0-4149-A7DA-7C4FD976AF45}"/>
              </a:ext>
            </a:extLst>
          </p:cNvPr>
          <p:cNvSpPr/>
          <p:nvPr/>
        </p:nvSpPr>
        <p:spPr>
          <a:xfrm>
            <a:off x="3029712" y="6353009"/>
            <a:ext cx="8436864" cy="369332"/>
          </a:xfrm>
          <a:prstGeom prst="rect">
            <a:avLst/>
          </a:prstGeom>
        </p:spPr>
        <p:txBody>
          <a:bodyPr wrap="square">
            <a:spAutoFit/>
          </a:bodyPr>
          <a:lstStyle/>
          <a:p>
            <a:r>
              <a:rPr lang="en-IN" dirty="0">
                <a:solidFill>
                  <a:srgbClr val="000000"/>
                </a:solidFill>
              </a:rPr>
              <a:t>Fig 18: Density graph showing position of all nodes after applying threshold</a:t>
            </a:r>
            <a:endParaRPr lang="en-IN" dirty="0"/>
          </a:p>
        </p:txBody>
      </p:sp>
    </p:spTree>
    <p:extLst>
      <p:ext uri="{BB962C8B-B14F-4D97-AF65-F5344CB8AC3E}">
        <p14:creationId xmlns:p14="http://schemas.microsoft.com/office/powerpoint/2010/main" val="3341483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2EF8A-8533-4B42-B306-42ADEAAAA5A6}"/>
              </a:ext>
            </a:extLst>
          </p:cNvPr>
          <p:cNvSpPr>
            <a:spLocks noGrp="1"/>
          </p:cNvSpPr>
          <p:nvPr>
            <p:ph type="title"/>
          </p:nvPr>
        </p:nvSpPr>
        <p:spPr>
          <a:xfrm>
            <a:off x="2172301" y="3166324"/>
            <a:ext cx="8911687" cy="1280890"/>
          </a:xfrm>
        </p:spPr>
        <p:txBody>
          <a:bodyPr>
            <a:normAutofit/>
          </a:bodyPr>
          <a:lstStyle/>
          <a:p>
            <a:r>
              <a:rPr lang="en-IN" sz="3400" dirty="0"/>
              <a:t>Members</a:t>
            </a:r>
          </a:p>
        </p:txBody>
      </p:sp>
      <p:sp>
        <p:nvSpPr>
          <p:cNvPr id="3" name="Content Placeholder 2">
            <a:extLst>
              <a:ext uri="{FF2B5EF4-FFF2-40B4-BE49-F238E27FC236}">
                <a16:creationId xmlns:a16="http://schemas.microsoft.com/office/drawing/2014/main" id="{A5D63A0B-FF90-4699-ABEF-CE36F382E599}"/>
              </a:ext>
            </a:extLst>
          </p:cNvPr>
          <p:cNvSpPr>
            <a:spLocks noGrp="1"/>
          </p:cNvSpPr>
          <p:nvPr>
            <p:ph idx="1"/>
          </p:nvPr>
        </p:nvSpPr>
        <p:spPr>
          <a:xfrm>
            <a:off x="2442908" y="3693681"/>
            <a:ext cx="8915400" cy="2826317"/>
          </a:xfrm>
        </p:spPr>
        <p:txBody>
          <a:bodyPr>
            <a:normAutofit/>
          </a:bodyPr>
          <a:lstStyle/>
          <a:p>
            <a:r>
              <a:rPr lang="en-IN" sz="2800" dirty="0"/>
              <a:t> Abishek Ganesh</a:t>
            </a:r>
          </a:p>
          <a:p>
            <a:r>
              <a:rPr lang="en-IN" sz="2800" dirty="0"/>
              <a:t> Akanksha Shrivastava</a:t>
            </a:r>
          </a:p>
          <a:p>
            <a:r>
              <a:rPr lang="en-IN" sz="2800" dirty="0"/>
              <a:t> Caston Fernandes</a:t>
            </a:r>
          </a:p>
          <a:p>
            <a:r>
              <a:rPr lang="en-IN" sz="2800" dirty="0"/>
              <a:t> </a:t>
            </a:r>
            <a:r>
              <a:rPr lang="en-IN" sz="2800" dirty="0" err="1"/>
              <a:t>Jie</a:t>
            </a:r>
            <a:r>
              <a:rPr lang="en-IN" sz="2800" dirty="0"/>
              <a:t> Zhang</a:t>
            </a:r>
          </a:p>
          <a:p>
            <a:r>
              <a:rPr lang="en-IN" sz="2800" dirty="0"/>
              <a:t> </a:t>
            </a:r>
            <a:r>
              <a:rPr lang="en-IN" sz="2800" dirty="0" err="1"/>
              <a:t>Padmavathi</a:t>
            </a:r>
            <a:r>
              <a:rPr lang="en-IN" sz="2800" dirty="0"/>
              <a:t> </a:t>
            </a:r>
            <a:r>
              <a:rPr lang="en-IN" sz="2800" dirty="0" err="1"/>
              <a:t>Karunaiananda</a:t>
            </a:r>
            <a:r>
              <a:rPr lang="en-IN" sz="2800" dirty="0"/>
              <a:t> </a:t>
            </a:r>
            <a:r>
              <a:rPr lang="en-IN" sz="2800" dirty="0" err="1"/>
              <a:t>Sekar</a:t>
            </a:r>
            <a:endParaRPr lang="en-IN" sz="2800" dirty="0"/>
          </a:p>
        </p:txBody>
      </p:sp>
      <p:sp>
        <p:nvSpPr>
          <p:cNvPr id="4" name="Title 1">
            <a:extLst>
              <a:ext uri="{FF2B5EF4-FFF2-40B4-BE49-F238E27FC236}">
                <a16:creationId xmlns:a16="http://schemas.microsoft.com/office/drawing/2014/main" id="{0E2BABAF-442D-4A6D-B917-F8E0F3930D82}"/>
              </a:ext>
            </a:extLst>
          </p:cNvPr>
          <p:cNvSpPr txBox="1">
            <a:spLocks/>
          </p:cNvSpPr>
          <p:nvPr/>
        </p:nvSpPr>
        <p:spPr>
          <a:xfrm>
            <a:off x="2172301" y="938848"/>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400" dirty="0"/>
              <a:t>Course Instructor:</a:t>
            </a:r>
          </a:p>
          <a:p>
            <a:r>
              <a:rPr lang="en-IN" sz="2800" dirty="0">
                <a:latin typeface="+mn-lt"/>
              </a:rPr>
              <a:t>	Dr. </a:t>
            </a:r>
            <a:r>
              <a:rPr lang="en-IN" sz="2800" dirty="0" err="1">
                <a:latin typeface="+mn-lt"/>
              </a:rPr>
              <a:t>Jie</a:t>
            </a:r>
            <a:r>
              <a:rPr lang="en-IN" sz="2800" dirty="0">
                <a:latin typeface="+mn-lt"/>
              </a:rPr>
              <a:t> Jennifer Zhang</a:t>
            </a:r>
            <a:endParaRPr lang="en-IN" dirty="0">
              <a:latin typeface="+mn-lt"/>
            </a:endParaRPr>
          </a:p>
        </p:txBody>
      </p:sp>
      <p:sp>
        <p:nvSpPr>
          <p:cNvPr id="5" name="Title 1">
            <a:extLst>
              <a:ext uri="{FF2B5EF4-FFF2-40B4-BE49-F238E27FC236}">
                <a16:creationId xmlns:a16="http://schemas.microsoft.com/office/drawing/2014/main" id="{5BB60147-78C1-4BB4-AFEA-42110886EFC1}"/>
              </a:ext>
            </a:extLst>
          </p:cNvPr>
          <p:cNvSpPr txBox="1">
            <a:spLocks/>
          </p:cNvSpPr>
          <p:nvPr/>
        </p:nvSpPr>
        <p:spPr>
          <a:xfrm>
            <a:off x="2172301" y="2219738"/>
            <a:ext cx="8911687" cy="9149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400" dirty="0"/>
              <a:t>Team: J-PAAC</a:t>
            </a:r>
            <a:endParaRPr lang="en-IN" sz="3400" dirty="0">
              <a:latin typeface="+mn-lt"/>
            </a:endParaRPr>
          </a:p>
        </p:txBody>
      </p:sp>
    </p:spTree>
    <p:extLst>
      <p:ext uri="{BB962C8B-B14F-4D97-AF65-F5344CB8AC3E}">
        <p14:creationId xmlns:p14="http://schemas.microsoft.com/office/powerpoint/2010/main" val="455653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3DC59-D2AE-4E30-BC60-A5F0622E3E8A}"/>
              </a:ext>
            </a:extLst>
          </p:cNvPr>
          <p:cNvSpPr>
            <a:spLocks noGrp="1"/>
          </p:cNvSpPr>
          <p:nvPr>
            <p:ph type="title"/>
          </p:nvPr>
        </p:nvSpPr>
        <p:spPr/>
        <p:txBody>
          <a:bodyPr/>
          <a:lstStyle/>
          <a:p>
            <a:r>
              <a:rPr lang="en-IN" dirty="0"/>
              <a:t>Recommendation</a:t>
            </a:r>
          </a:p>
        </p:txBody>
      </p:sp>
      <p:sp>
        <p:nvSpPr>
          <p:cNvPr id="3" name="Text Placeholder 2">
            <a:extLst>
              <a:ext uri="{FF2B5EF4-FFF2-40B4-BE49-F238E27FC236}">
                <a16:creationId xmlns:a16="http://schemas.microsoft.com/office/drawing/2014/main" id="{5B1C268C-C231-4DB3-A97E-BDD434A614D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202250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8CF213C-8FC2-47F6-808D-B81E9D013BED}"/>
              </a:ext>
            </a:extLst>
          </p:cNvPr>
          <p:cNvGraphicFramePr>
            <a:graphicFrameLocks noGrp="1"/>
          </p:cNvGraphicFramePr>
          <p:nvPr>
            <p:extLst>
              <p:ext uri="{D42A27DB-BD31-4B8C-83A1-F6EECF244321}">
                <p14:modId xmlns:p14="http://schemas.microsoft.com/office/powerpoint/2010/main" val="2637744928"/>
              </p:ext>
            </p:extLst>
          </p:nvPr>
        </p:nvGraphicFramePr>
        <p:xfrm>
          <a:off x="4220308" y="168812"/>
          <a:ext cx="7287064" cy="6508762"/>
        </p:xfrm>
        <a:graphic>
          <a:graphicData uri="http://schemas.openxmlformats.org/drawingml/2006/table">
            <a:tbl>
              <a:tblPr firstRow="1" firstCol="1" bandRow="1">
                <a:tableStyleId>{B301B821-A1FF-4177-AEE7-76D212191A09}</a:tableStyleId>
              </a:tblPr>
              <a:tblGrid>
                <a:gridCol w="3000071">
                  <a:extLst>
                    <a:ext uri="{9D8B030D-6E8A-4147-A177-3AD203B41FA5}">
                      <a16:colId xmlns:a16="http://schemas.microsoft.com/office/drawing/2014/main" val="3175627257"/>
                    </a:ext>
                  </a:extLst>
                </a:gridCol>
                <a:gridCol w="1262174">
                  <a:extLst>
                    <a:ext uri="{9D8B030D-6E8A-4147-A177-3AD203B41FA5}">
                      <a16:colId xmlns:a16="http://schemas.microsoft.com/office/drawing/2014/main" val="2664491443"/>
                    </a:ext>
                  </a:extLst>
                </a:gridCol>
                <a:gridCol w="2129748">
                  <a:extLst>
                    <a:ext uri="{9D8B030D-6E8A-4147-A177-3AD203B41FA5}">
                      <a16:colId xmlns:a16="http://schemas.microsoft.com/office/drawing/2014/main" val="3439066109"/>
                    </a:ext>
                  </a:extLst>
                </a:gridCol>
                <a:gridCol w="895071">
                  <a:extLst>
                    <a:ext uri="{9D8B030D-6E8A-4147-A177-3AD203B41FA5}">
                      <a16:colId xmlns:a16="http://schemas.microsoft.com/office/drawing/2014/main" val="3242765582"/>
                    </a:ext>
                  </a:extLst>
                </a:gridCol>
              </a:tblGrid>
              <a:tr h="760273">
                <a:tc gridSpan="2">
                  <a:txBody>
                    <a:bodyPr/>
                    <a:lstStyle/>
                    <a:p>
                      <a:pPr algn="ctr">
                        <a:lnSpc>
                          <a:spcPct val="107000"/>
                        </a:lnSpc>
                        <a:spcAft>
                          <a:spcPts val="0"/>
                        </a:spcAft>
                      </a:pPr>
                      <a:r>
                        <a:rPr lang="en-US" sz="2000" dirty="0">
                          <a:effectLst/>
                        </a:rPr>
                        <a:t>Recommendation</a:t>
                      </a:r>
                      <a:br>
                        <a:rPr lang="en-US" sz="2000" dirty="0">
                          <a:effectLst/>
                        </a:rPr>
                      </a:br>
                      <a:r>
                        <a:rPr lang="en-US" sz="2000" dirty="0">
                          <a:effectLst/>
                        </a:rPr>
                        <a:t>for </a:t>
                      </a:r>
                      <a:r>
                        <a:rPr lang="en-US" sz="2000" dirty="0" err="1">
                          <a:effectLst/>
                        </a:rPr>
                        <a:t>Seq</a:t>
                      </a:r>
                      <a:r>
                        <a:rPr lang="en-US" sz="2000" dirty="0">
                          <a:effectLst/>
                        </a:rPr>
                        <a:t> of 2, 5</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hMerge="1">
                  <a:txBody>
                    <a:bodyPr/>
                    <a:lstStyle/>
                    <a:p>
                      <a:endParaRPr lang="en-IN"/>
                    </a:p>
                  </a:txBody>
                  <a:tcPr/>
                </a:tc>
                <a:tc gridSpan="2">
                  <a:txBody>
                    <a:bodyPr/>
                    <a:lstStyle/>
                    <a:p>
                      <a:pPr algn="ctr">
                        <a:lnSpc>
                          <a:spcPct val="107000"/>
                        </a:lnSpc>
                        <a:spcAft>
                          <a:spcPts val="0"/>
                        </a:spcAft>
                      </a:pPr>
                      <a:r>
                        <a:rPr lang="en-US" sz="2000" dirty="0">
                          <a:effectLst/>
                        </a:rPr>
                        <a:t>Recommendation</a:t>
                      </a:r>
                      <a:br>
                        <a:rPr lang="en-US" sz="2000" dirty="0">
                          <a:effectLst/>
                        </a:rPr>
                      </a:br>
                      <a:r>
                        <a:rPr lang="en-US" sz="2000" dirty="0">
                          <a:effectLst/>
                        </a:rPr>
                        <a:t>for </a:t>
                      </a:r>
                      <a:r>
                        <a:rPr lang="en-US" sz="2000" dirty="0" err="1">
                          <a:effectLst/>
                        </a:rPr>
                        <a:t>Seq</a:t>
                      </a:r>
                      <a:r>
                        <a:rPr lang="en-US" sz="2000" dirty="0">
                          <a:effectLst/>
                        </a:rPr>
                        <a:t> of 6, 5</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hMerge="1">
                  <a:txBody>
                    <a:bodyPr/>
                    <a:lstStyle/>
                    <a:p>
                      <a:endParaRPr lang="en-IN"/>
                    </a:p>
                  </a:txBody>
                  <a:tcPr/>
                </a:tc>
                <a:extLst>
                  <a:ext uri="{0D108BD9-81ED-4DB2-BD59-A6C34878D82A}">
                    <a16:rowId xmlns:a16="http://schemas.microsoft.com/office/drawing/2014/main" val="4079266972"/>
                  </a:ext>
                </a:extLst>
              </a:tr>
              <a:tr h="530313">
                <a:tc>
                  <a:txBody>
                    <a:bodyPr/>
                    <a:lstStyle/>
                    <a:p>
                      <a:pPr algn="ctr">
                        <a:lnSpc>
                          <a:spcPct val="107000"/>
                        </a:lnSpc>
                        <a:spcAft>
                          <a:spcPts val="0"/>
                        </a:spcAft>
                      </a:pPr>
                      <a:r>
                        <a:rPr lang="en-US" sz="2000" b="0" dirty="0">
                          <a:effectLst/>
                        </a:rPr>
                        <a:t>('2', '5', '5')</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dirty="0">
                          <a:effectLst/>
                        </a:rPr>
                        <a:t>1328</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dirty="0">
                          <a:effectLst/>
                        </a:rPr>
                        <a:t>('6', '5', '5')</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1172</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extLst>
                  <a:ext uri="{0D108BD9-81ED-4DB2-BD59-A6C34878D82A}">
                    <a16:rowId xmlns:a16="http://schemas.microsoft.com/office/drawing/2014/main" val="1195692709"/>
                  </a:ext>
                </a:extLst>
              </a:tr>
              <a:tr h="281581">
                <a:tc>
                  <a:txBody>
                    <a:bodyPr/>
                    <a:lstStyle/>
                    <a:p>
                      <a:pPr algn="ctr">
                        <a:lnSpc>
                          <a:spcPct val="107000"/>
                        </a:lnSpc>
                        <a:spcAft>
                          <a:spcPts val="0"/>
                        </a:spcAft>
                      </a:pPr>
                      <a:r>
                        <a:rPr lang="en-US" sz="2000" b="0" dirty="0">
                          <a:effectLst/>
                        </a:rPr>
                        <a:t>('2', '5', '2')</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dirty="0">
                          <a:effectLst/>
                        </a:rPr>
                        <a:t>469</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('6', '5', '6')</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323</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extLst>
                  <a:ext uri="{0D108BD9-81ED-4DB2-BD59-A6C34878D82A}">
                    <a16:rowId xmlns:a16="http://schemas.microsoft.com/office/drawing/2014/main" val="1914335369"/>
                  </a:ext>
                </a:extLst>
              </a:tr>
              <a:tr h="281581">
                <a:tc>
                  <a:txBody>
                    <a:bodyPr/>
                    <a:lstStyle/>
                    <a:p>
                      <a:pPr algn="ctr">
                        <a:lnSpc>
                          <a:spcPct val="107000"/>
                        </a:lnSpc>
                        <a:spcAft>
                          <a:spcPts val="0"/>
                        </a:spcAft>
                      </a:pPr>
                      <a:r>
                        <a:rPr lang="en-US" sz="2000" b="0" dirty="0">
                          <a:effectLst/>
                        </a:rPr>
                        <a:t>('2', '5', '6')</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dirty="0">
                          <a:effectLst/>
                        </a:rPr>
                        <a:t>172</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('6', '5', '8')</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234</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extLst>
                  <a:ext uri="{0D108BD9-81ED-4DB2-BD59-A6C34878D82A}">
                    <a16:rowId xmlns:a16="http://schemas.microsoft.com/office/drawing/2014/main" val="4143524976"/>
                  </a:ext>
                </a:extLst>
              </a:tr>
              <a:tr h="281581">
                <a:tc>
                  <a:txBody>
                    <a:bodyPr/>
                    <a:lstStyle/>
                    <a:p>
                      <a:pPr algn="ctr">
                        <a:lnSpc>
                          <a:spcPct val="107000"/>
                        </a:lnSpc>
                        <a:spcAft>
                          <a:spcPts val="0"/>
                        </a:spcAft>
                      </a:pPr>
                      <a:r>
                        <a:rPr lang="en-US" sz="2000" b="0" dirty="0">
                          <a:effectLst/>
                        </a:rPr>
                        <a:t>('2', '5', '1')</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dirty="0">
                          <a:effectLst/>
                        </a:rPr>
                        <a:t>160</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dirty="0">
                          <a:effectLst/>
                        </a:rPr>
                        <a:t>('6', '5', '2')</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164</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extLst>
                  <a:ext uri="{0D108BD9-81ED-4DB2-BD59-A6C34878D82A}">
                    <a16:rowId xmlns:a16="http://schemas.microsoft.com/office/drawing/2014/main" val="1765861394"/>
                  </a:ext>
                </a:extLst>
              </a:tr>
              <a:tr h="281581">
                <a:tc>
                  <a:txBody>
                    <a:bodyPr/>
                    <a:lstStyle/>
                    <a:p>
                      <a:pPr algn="ctr">
                        <a:lnSpc>
                          <a:spcPct val="107000"/>
                        </a:lnSpc>
                        <a:spcAft>
                          <a:spcPts val="0"/>
                        </a:spcAft>
                      </a:pPr>
                      <a:r>
                        <a:rPr lang="en-US" sz="2000" b="0" dirty="0">
                          <a:effectLst/>
                        </a:rPr>
                        <a:t>('2', '5', '3')</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62</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dirty="0">
                          <a:effectLst/>
                        </a:rPr>
                        <a:t>('6', '5', '1')</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113</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extLst>
                  <a:ext uri="{0D108BD9-81ED-4DB2-BD59-A6C34878D82A}">
                    <a16:rowId xmlns:a16="http://schemas.microsoft.com/office/drawing/2014/main" val="1946140508"/>
                  </a:ext>
                </a:extLst>
              </a:tr>
              <a:tr h="281581">
                <a:tc>
                  <a:txBody>
                    <a:bodyPr/>
                    <a:lstStyle/>
                    <a:p>
                      <a:pPr algn="ctr">
                        <a:lnSpc>
                          <a:spcPct val="107000"/>
                        </a:lnSpc>
                        <a:spcAft>
                          <a:spcPts val="0"/>
                        </a:spcAft>
                      </a:pPr>
                      <a:r>
                        <a:rPr lang="en-US" sz="2000" b="0" dirty="0">
                          <a:effectLst/>
                        </a:rPr>
                        <a:t>('2', '5', '15')</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62</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dirty="0">
                          <a:effectLst/>
                        </a:rPr>
                        <a:t>('6', '5', '11')</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67</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extLst>
                  <a:ext uri="{0D108BD9-81ED-4DB2-BD59-A6C34878D82A}">
                    <a16:rowId xmlns:a16="http://schemas.microsoft.com/office/drawing/2014/main" val="2397877502"/>
                  </a:ext>
                </a:extLst>
              </a:tr>
              <a:tr h="281581">
                <a:tc>
                  <a:txBody>
                    <a:bodyPr/>
                    <a:lstStyle/>
                    <a:p>
                      <a:pPr algn="ctr">
                        <a:lnSpc>
                          <a:spcPct val="107000"/>
                        </a:lnSpc>
                        <a:spcAft>
                          <a:spcPts val="0"/>
                        </a:spcAft>
                      </a:pPr>
                      <a:r>
                        <a:rPr lang="en-US" sz="2000" b="0" dirty="0">
                          <a:effectLst/>
                        </a:rPr>
                        <a:t>('2', '5', '12')</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53</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dirty="0">
                          <a:effectLst/>
                        </a:rPr>
                        <a:t>('6', '5', '15')</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65</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extLst>
                  <a:ext uri="{0D108BD9-81ED-4DB2-BD59-A6C34878D82A}">
                    <a16:rowId xmlns:a16="http://schemas.microsoft.com/office/drawing/2014/main" val="3470954096"/>
                  </a:ext>
                </a:extLst>
              </a:tr>
              <a:tr h="281581">
                <a:tc>
                  <a:txBody>
                    <a:bodyPr/>
                    <a:lstStyle/>
                    <a:p>
                      <a:pPr algn="ctr">
                        <a:lnSpc>
                          <a:spcPct val="107000"/>
                        </a:lnSpc>
                        <a:spcAft>
                          <a:spcPts val="0"/>
                        </a:spcAft>
                      </a:pPr>
                      <a:r>
                        <a:rPr lang="en-US" sz="2000" b="0" dirty="0">
                          <a:effectLst/>
                        </a:rPr>
                        <a:t>('2', '5', '8')</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49</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dirty="0">
                          <a:effectLst/>
                        </a:rPr>
                        <a:t>('6', '5', '10')</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61</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extLst>
                  <a:ext uri="{0D108BD9-81ED-4DB2-BD59-A6C34878D82A}">
                    <a16:rowId xmlns:a16="http://schemas.microsoft.com/office/drawing/2014/main" val="2053709763"/>
                  </a:ext>
                </a:extLst>
              </a:tr>
              <a:tr h="281581">
                <a:tc>
                  <a:txBody>
                    <a:bodyPr/>
                    <a:lstStyle/>
                    <a:p>
                      <a:pPr algn="ctr">
                        <a:lnSpc>
                          <a:spcPct val="107000"/>
                        </a:lnSpc>
                        <a:spcAft>
                          <a:spcPts val="0"/>
                        </a:spcAft>
                      </a:pPr>
                      <a:r>
                        <a:rPr lang="en-US" sz="2000" b="0" dirty="0">
                          <a:effectLst/>
                        </a:rPr>
                        <a:t>('2', '5', '11')</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48</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dirty="0">
                          <a:effectLst/>
                        </a:rPr>
                        <a:t>('6', '5', '16')</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42</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extLst>
                  <a:ext uri="{0D108BD9-81ED-4DB2-BD59-A6C34878D82A}">
                    <a16:rowId xmlns:a16="http://schemas.microsoft.com/office/drawing/2014/main" val="1534873758"/>
                  </a:ext>
                </a:extLst>
              </a:tr>
              <a:tr h="281581">
                <a:tc>
                  <a:txBody>
                    <a:bodyPr/>
                    <a:lstStyle/>
                    <a:p>
                      <a:pPr algn="ctr">
                        <a:lnSpc>
                          <a:spcPct val="107000"/>
                        </a:lnSpc>
                        <a:spcAft>
                          <a:spcPts val="0"/>
                        </a:spcAft>
                      </a:pPr>
                      <a:r>
                        <a:rPr lang="en-US" sz="2000" b="0" dirty="0">
                          <a:effectLst/>
                        </a:rPr>
                        <a:t>('2', '5', '10')</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47</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dirty="0">
                          <a:effectLst/>
                        </a:rPr>
                        <a:t>('6', '5', '7')</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40</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extLst>
                  <a:ext uri="{0D108BD9-81ED-4DB2-BD59-A6C34878D82A}">
                    <a16:rowId xmlns:a16="http://schemas.microsoft.com/office/drawing/2014/main" val="684042645"/>
                  </a:ext>
                </a:extLst>
              </a:tr>
              <a:tr h="281581">
                <a:tc>
                  <a:txBody>
                    <a:bodyPr/>
                    <a:lstStyle/>
                    <a:p>
                      <a:pPr algn="ctr">
                        <a:lnSpc>
                          <a:spcPct val="107000"/>
                        </a:lnSpc>
                        <a:spcAft>
                          <a:spcPts val="0"/>
                        </a:spcAft>
                      </a:pPr>
                      <a:r>
                        <a:rPr lang="en-US" sz="2000" b="0" dirty="0">
                          <a:effectLst/>
                        </a:rPr>
                        <a:t>('2', '5', '14')</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35</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dirty="0">
                          <a:effectLst/>
                        </a:rPr>
                        <a:t>('6', '5', '3')</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35</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extLst>
                  <a:ext uri="{0D108BD9-81ED-4DB2-BD59-A6C34878D82A}">
                    <a16:rowId xmlns:a16="http://schemas.microsoft.com/office/drawing/2014/main" val="1725209336"/>
                  </a:ext>
                </a:extLst>
              </a:tr>
              <a:tr h="281581">
                <a:tc>
                  <a:txBody>
                    <a:bodyPr/>
                    <a:lstStyle/>
                    <a:p>
                      <a:pPr algn="ctr">
                        <a:lnSpc>
                          <a:spcPct val="107000"/>
                        </a:lnSpc>
                        <a:spcAft>
                          <a:spcPts val="0"/>
                        </a:spcAft>
                      </a:pPr>
                      <a:r>
                        <a:rPr lang="en-US" sz="2000" b="0" dirty="0">
                          <a:effectLst/>
                        </a:rPr>
                        <a:t>('2', '5', '4')</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33</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dirty="0">
                          <a:effectLst/>
                        </a:rPr>
                        <a:t>('6', '5', '12')</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32</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extLst>
                  <a:ext uri="{0D108BD9-81ED-4DB2-BD59-A6C34878D82A}">
                    <a16:rowId xmlns:a16="http://schemas.microsoft.com/office/drawing/2014/main" val="1252290741"/>
                  </a:ext>
                </a:extLst>
              </a:tr>
              <a:tr h="281581">
                <a:tc>
                  <a:txBody>
                    <a:bodyPr/>
                    <a:lstStyle/>
                    <a:p>
                      <a:pPr algn="ctr">
                        <a:lnSpc>
                          <a:spcPct val="107000"/>
                        </a:lnSpc>
                        <a:spcAft>
                          <a:spcPts val="0"/>
                        </a:spcAft>
                      </a:pPr>
                      <a:r>
                        <a:rPr lang="en-US" sz="2000" b="0" dirty="0">
                          <a:effectLst/>
                        </a:rPr>
                        <a:t>('2', '5', '7')</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20</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dirty="0">
                          <a:effectLst/>
                        </a:rPr>
                        <a:t>('6', '5', '14')</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23</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extLst>
                  <a:ext uri="{0D108BD9-81ED-4DB2-BD59-A6C34878D82A}">
                    <a16:rowId xmlns:a16="http://schemas.microsoft.com/office/drawing/2014/main" val="1357487014"/>
                  </a:ext>
                </a:extLst>
              </a:tr>
              <a:tr h="281581">
                <a:tc>
                  <a:txBody>
                    <a:bodyPr/>
                    <a:lstStyle/>
                    <a:p>
                      <a:pPr algn="ctr">
                        <a:lnSpc>
                          <a:spcPct val="107000"/>
                        </a:lnSpc>
                        <a:spcAft>
                          <a:spcPts val="0"/>
                        </a:spcAft>
                      </a:pPr>
                      <a:r>
                        <a:rPr lang="en-US" sz="2000" b="0" dirty="0">
                          <a:effectLst/>
                        </a:rPr>
                        <a:t>('2', '5', '9')</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17</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dirty="0">
                          <a:effectLst/>
                        </a:rPr>
                        <a:t>('6', '5', '4')</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21</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extLst>
                  <a:ext uri="{0D108BD9-81ED-4DB2-BD59-A6C34878D82A}">
                    <a16:rowId xmlns:a16="http://schemas.microsoft.com/office/drawing/2014/main" val="3193814664"/>
                  </a:ext>
                </a:extLst>
              </a:tr>
              <a:tr h="281581">
                <a:tc>
                  <a:txBody>
                    <a:bodyPr/>
                    <a:lstStyle/>
                    <a:p>
                      <a:pPr algn="ctr">
                        <a:lnSpc>
                          <a:spcPct val="107000"/>
                        </a:lnSpc>
                        <a:spcAft>
                          <a:spcPts val="0"/>
                        </a:spcAft>
                      </a:pPr>
                      <a:r>
                        <a:rPr lang="en-US" sz="2000" b="0" dirty="0">
                          <a:effectLst/>
                        </a:rPr>
                        <a:t>('2', '5', '17')</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7</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dirty="0">
                          <a:effectLst/>
                        </a:rPr>
                        <a:t>('6', '5', '9')</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13</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extLst>
                  <a:ext uri="{0D108BD9-81ED-4DB2-BD59-A6C34878D82A}">
                    <a16:rowId xmlns:a16="http://schemas.microsoft.com/office/drawing/2014/main" val="3629570926"/>
                  </a:ext>
                </a:extLst>
              </a:tr>
              <a:tr h="281581">
                <a:tc>
                  <a:txBody>
                    <a:bodyPr/>
                    <a:lstStyle/>
                    <a:p>
                      <a:pPr algn="ctr">
                        <a:lnSpc>
                          <a:spcPct val="107000"/>
                        </a:lnSpc>
                        <a:spcAft>
                          <a:spcPts val="0"/>
                        </a:spcAft>
                      </a:pPr>
                      <a:r>
                        <a:rPr lang="en-US" sz="2000" b="0" dirty="0">
                          <a:effectLst/>
                        </a:rPr>
                        <a:t>('2', '5', '16')</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6</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dirty="0">
                          <a:effectLst/>
                        </a:rPr>
                        <a:t>('6', '5', '17')</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6</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extLst>
                  <a:ext uri="{0D108BD9-81ED-4DB2-BD59-A6C34878D82A}">
                    <a16:rowId xmlns:a16="http://schemas.microsoft.com/office/drawing/2014/main" val="300011230"/>
                  </a:ext>
                </a:extLst>
              </a:tr>
              <a:tr h="281581">
                <a:tc>
                  <a:txBody>
                    <a:bodyPr/>
                    <a:lstStyle/>
                    <a:p>
                      <a:pPr algn="ctr">
                        <a:lnSpc>
                          <a:spcPct val="107000"/>
                        </a:lnSpc>
                        <a:spcAft>
                          <a:spcPts val="0"/>
                        </a:spcAft>
                      </a:pPr>
                      <a:r>
                        <a:rPr lang="en-US" sz="2000" b="0" dirty="0">
                          <a:effectLst/>
                        </a:rPr>
                        <a:t>('2', '5', '13')</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a:effectLst/>
                        </a:rPr>
                        <a:t>4</a:t>
                      </a:r>
                      <a:endParaRPr lang="en-IN" sz="2000" b="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dirty="0">
                          <a:effectLst/>
                        </a:rPr>
                        <a:t>('6', '5', '13')</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tc>
                  <a:txBody>
                    <a:bodyPr/>
                    <a:lstStyle/>
                    <a:p>
                      <a:pPr algn="ctr">
                        <a:lnSpc>
                          <a:spcPct val="107000"/>
                        </a:lnSpc>
                        <a:spcAft>
                          <a:spcPts val="0"/>
                        </a:spcAft>
                      </a:pPr>
                      <a:r>
                        <a:rPr lang="en-US" sz="2000" b="0" dirty="0">
                          <a:effectLst/>
                        </a:rPr>
                        <a:t>2</a:t>
                      </a:r>
                      <a:endParaRPr lang="en-IN"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7969" marR="67969" marT="0" marB="0" anchor="ctr"/>
                </a:tc>
                <a:extLst>
                  <a:ext uri="{0D108BD9-81ED-4DB2-BD59-A6C34878D82A}">
                    <a16:rowId xmlns:a16="http://schemas.microsoft.com/office/drawing/2014/main" val="1601264798"/>
                  </a:ext>
                </a:extLst>
              </a:tr>
            </a:tbl>
          </a:graphicData>
        </a:graphic>
      </p:graphicFrame>
      <p:sp>
        <p:nvSpPr>
          <p:cNvPr id="3" name="TextBox 2">
            <a:extLst>
              <a:ext uri="{FF2B5EF4-FFF2-40B4-BE49-F238E27FC236}">
                <a16:creationId xmlns:a16="http://schemas.microsoft.com/office/drawing/2014/main" id="{552E6283-9242-433F-BEBB-FE125BD15C66}"/>
              </a:ext>
            </a:extLst>
          </p:cNvPr>
          <p:cNvSpPr txBox="1"/>
          <p:nvPr/>
        </p:nvSpPr>
        <p:spPr>
          <a:xfrm>
            <a:off x="1843347" y="6031243"/>
            <a:ext cx="3052689" cy="646331"/>
          </a:xfrm>
          <a:prstGeom prst="rect">
            <a:avLst/>
          </a:prstGeom>
          <a:noFill/>
        </p:spPr>
        <p:txBody>
          <a:bodyPr wrap="square" rtlCol="0">
            <a:spAutoFit/>
          </a:bodyPr>
          <a:lstStyle/>
          <a:p>
            <a:r>
              <a:rPr lang="en-IN" b="1" dirty="0"/>
              <a:t>Table 02: Page Recommendations</a:t>
            </a:r>
          </a:p>
        </p:txBody>
      </p:sp>
    </p:spTree>
    <p:extLst>
      <p:ext uri="{BB962C8B-B14F-4D97-AF65-F5344CB8AC3E}">
        <p14:creationId xmlns:p14="http://schemas.microsoft.com/office/powerpoint/2010/main" val="2601006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38B27-3859-48A3-997D-DC62E05972B0}"/>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16ACF728-F9EE-49C0-BF65-39CE58BFAFBB}"/>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53338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42BCC-3C3A-412A-B9BA-5BA029C534D7}"/>
              </a:ext>
            </a:extLst>
          </p:cNvPr>
          <p:cNvSpPr>
            <a:spLocks noGrp="1"/>
          </p:cNvSpPr>
          <p:nvPr>
            <p:ph type="title"/>
          </p:nvPr>
        </p:nvSpPr>
        <p:spPr/>
        <p:txBody>
          <a:bodyPr/>
          <a:lstStyle/>
          <a:p>
            <a:r>
              <a:rPr lang="en-IN" dirty="0"/>
              <a:t>Challenges Faced</a:t>
            </a:r>
          </a:p>
        </p:txBody>
      </p:sp>
      <p:sp>
        <p:nvSpPr>
          <p:cNvPr id="3" name="Content Placeholder 2">
            <a:extLst>
              <a:ext uri="{FF2B5EF4-FFF2-40B4-BE49-F238E27FC236}">
                <a16:creationId xmlns:a16="http://schemas.microsoft.com/office/drawing/2014/main" id="{DA316887-D3B0-4311-BAA0-4E2119A0E572}"/>
              </a:ext>
            </a:extLst>
          </p:cNvPr>
          <p:cNvSpPr>
            <a:spLocks noGrp="1"/>
          </p:cNvSpPr>
          <p:nvPr>
            <p:ph idx="1"/>
          </p:nvPr>
        </p:nvSpPr>
        <p:spPr>
          <a:xfrm>
            <a:off x="2589212" y="1556825"/>
            <a:ext cx="8915400" cy="2958904"/>
          </a:xfrm>
        </p:spPr>
        <p:txBody>
          <a:bodyPr>
            <a:normAutofit/>
          </a:bodyPr>
          <a:lstStyle/>
          <a:p>
            <a:r>
              <a:rPr lang="en-IN" sz="2000" dirty="0"/>
              <a:t>Only Categorical Data</a:t>
            </a:r>
          </a:p>
          <a:p>
            <a:r>
              <a:rPr lang="en-IN" sz="2000" dirty="0"/>
              <a:t>Data limited to a day</a:t>
            </a:r>
          </a:p>
          <a:p>
            <a:r>
              <a:rPr lang="en-IN" sz="2000" dirty="0"/>
              <a:t>No information about users and their activity</a:t>
            </a:r>
          </a:p>
          <a:p>
            <a:r>
              <a:rPr lang="en-IN" sz="2000" dirty="0"/>
              <a:t>Assumption: Normal data distribution</a:t>
            </a:r>
          </a:p>
        </p:txBody>
      </p:sp>
      <p:sp>
        <p:nvSpPr>
          <p:cNvPr id="4" name="Title 1">
            <a:extLst>
              <a:ext uri="{FF2B5EF4-FFF2-40B4-BE49-F238E27FC236}">
                <a16:creationId xmlns:a16="http://schemas.microsoft.com/office/drawing/2014/main" id="{9BA10FE7-BC7E-4A9C-92EC-433E6AF74344}"/>
              </a:ext>
            </a:extLst>
          </p:cNvPr>
          <p:cNvSpPr txBox="1">
            <a:spLocks/>
          </p:cNvSpPr>
          <p:nvPr/>
        </p:nvSpPr>
        <p:spPr>
          <a:xfrm>
            <a:off x="2581786" y="3466591"/>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Lessons Learned</a:t>
            </a:r>
          </a:p>
        </p:txBody>
      </p:sp>
      <p:sp>
        <p:nvSpPr>
          <p:cNvPr id="5" name="Content Placeholder 2">
            <a:extLst>
              <a:ext uri="{FF2B5EF4-FFF2-40B4-BE49-F238E27FC236}">
                <a16:creationId xmlns:a16="http://schemas.microsoft.com/office/drawing/2014/main" id="{8B305AE3-4989-4144-A0D3-8D33DC2B608A}"/>
              </a:ext>
            </a:extLst>
          </p:cNvPr>
          <p:cNvSpPr txBox="1">
            <a:spLocks/>
          </p:cNvSpPr>
          <p:nvPr/>
        </p:nvSpPr>
        <p:spPr>
          <a:xfrm>
            <a:off x="2585499" y="4399306"/>
            <a:ext cx="8915400" cy="179050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000" dirty="0"/>
              <a:t>Web Analytics Concepts &amp; Metrics</a:t>
            </a:r>
          </a:p>
          <a:p>
            <a:r>
              <a:rPr lang="en-IN" sz="2000" dirty="0"/>
              <a:t>Social Analytics concepts</a:t>
            </a:r>
          </a:p>
          <a:p>
            <a:r>
              <a:rPr lang="en-IN" sz="2000" b="1" dirty="0"/>
              <a:t>Recommending pages</a:t>
            </a:r>
          </a:p>
          <a:p>
            <a:r>
              <a:rPr lang="en-IN" sz="2000" dirty="0"/>
              <a:t>Tools for Network Analysis</a:t>
            </a:r>
          </a:p>
        </p:txBody>
      </p:sp>
    </p:spTree>
    <p:extLst>
      <p:ext uri="{BB962C8B-B14F-4D97-AF65-F5344CB8AC3E}">
        <p14:creationId xmlns:p14="http://schemas.microsoft.com/office/powerpoint/2010/main" val="83478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5094-EAE0-4CB3-91EF-3806905D4807}"/>
              </a:ext>
            </a:extLst>
          </p:cNvPr>
          <p:cNvSpPr>
            <a:spLocks noGrp="1"/>
          </p:cNvSpPr>
          <p:nvPr>
            <p:ph type="title"/>
          </p:nvPr>
        </p:nvSpPr>
        <p:spPr>
          <a:xfrm>
            <a:off x="2532941" y="2466713"/>
            <a:ext cx="8915399" cy="1468800"/>
          </a:xfrm>
        </p:spPr>
        <p:txBody>
          <a:bodyPr/>
          <a:lstStyle/>
          <a:p>
            <a:r>
              <a:rPr lang="en-IN" dirty="0"/>
              <a:t>Thank You!!!</a:t>
            </a:r>
          </a:p>
        </p:txBody>
      </p:sp>
    </p:spTree>
    <p:extLst>
      <p:ext uri="{BB962C8B-B14F-4D97-AF65-F5344CB8AC3E}">
        <p14:creationId xmlns:p14="http://schemas.microsoft.com/office/powerpoint/2010/main" val="1312240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61F3B-4AF7-4CD8-A72E-7E330DBC0F35}"/>
              </a:ext>
            </a:extLst>
          </p:cNvPr>
          <p:cNvSpPr>
            <a:spLocks noGrp="1"/>
          </p:cNvSpPr>
          <p:nvPr>
            <p:ph type="title"/>
          </p:nvPr>
        </p:nvSpPr>
        <p:spPr>
          <a:xfrm>
            <a:off x="2092115" y="631870"/>
            <a:ext cx="8911687" cy="1280890"/>
          </a:xfrm>
        </p:spPr>
        <p:txBody>
          <a:bodyPr/>
          <a:lstStyle/>
          <a:p>
            <a:r>
              <a:rPr lang="en-IN" dirty="0"/>
              <a:t>Clickstream</a:t>
            </a:r>
          </a:p>
        </p:txBody>
      </p:sp>
      <p:sp>
        <p:nvSpPr>
          <p:cNvPr id="3" name="Content Placeholder 2">
            <a:extLst>
              <a:ext uri="{FF2B5EF4-FFF2-40B4-BE49-F238E27FC236}">
                <a16:creationId xmlns:a16="http://schemas.microsoft.com/office/drawing/2014/main" id="{28C404D6-CC9A-413E-83D3-FDE3DF1EF219}"/>
              </a:ext>
            </a:extLst>
          </p:cNvPr>
          <p:cNvSpPr>
            <a:spLocks noGrp="1"/>
          </p:cNvSpPr>
          <p:nvPr>
            <p:ph idx="1"/>
          </p:nvPr>
        </p:nvSpPr>
        <p:spPr>
          <a:xfrm>
            <a:off x="2092115" y="2306655"/>
            <a:ext cx="8915400" cy="3777622"/>
          </a:xfrm>
        </p:spPr>
        <p:txBody>
          <a:bodyPr>
            <a:normAutofit/>
          </a:bodyPr>
          <a:lstStyle/>
          <a:p>
            <a:r>
              <a:rPr lang="en-IN" sz="3200" dirty="0"/>
              <a:t>Clickstream Data</a:t>
            </a:r>
          </a:p>
          <a:p>
            <a:r>
              <a:rPr lang="en-IN" sz="3200" dirty="0"/>
              <a:t>Clickstream Analytics</a:t>
            </a:r>
          </a:p>
          <a:p>
            <a:r>
              <a:rPr lang="en-IN" sz="3200" dirty="0"/>
              <a:t>Two levels: Traffic &amp; E-commerce Analytics</a:t>
            </a:r>
          </a:p>
          <a:p>
            <a:r>
              <a:rPr lang="en-IN" sz="3200" dirty="0"/>
              <a:t>Advantages of using Clickstream Data</a:t>
            </a:r>
          </a:p>
          <a:p>
            <a:endParaRPr lang="en-IN" sz="3200" dirty="0"/>
          </a:p>
        </p:txBody>
      </p:sp>
    </p:spTree>
    <p:extLst>
      <p:ext uri="{BB962C8B-B14F-4D97-AF65-F5344CB8AC3E}">
        <p14:creationId xmlns:p14="http://schemas.microsoft.com/office/powerpoint/2010/main" val="1549685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1BD4BCB-8631-4FAA-8930-3743C35416D8}"/>
              </a:ext>
            </a:extLst>
          </p:cNvPr>
          <p:cNvSpPr/>
          <p:nvPr/>
        </p:nvSpPr>
        <p:spPr>
          <a:xfrm>
            <a:off x="4086662" y="384075"/>
            <a:ext cx="7385539" cy="261659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B06966B3-159E-4C6A-A14B-8543B87CE739}"/>
              </a:ext>
            </a:extLst>
          </p:cNvPr>
          <p:cNvSpPr/>
          <p:nvPr/>
        </p:nvSpPr>
        <p:spPr>
          <a:xfrm>
            <a:off x="1675225" y="1167619"/>
            <a:ext cx="2094917" cy="10269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t>Clickstream</a:t>
            </a:r>
          </a:p>
        </p:txBody>
      </p:sp>
      <p:sp>
        <p:nvSpPr>
          <p:cNvPr id="3" name="Rectangle: Rounded Corners 2">
            <a:extLst>
              <a:ext uri="{FF2B5EF4-FFF2-40B4-BE49-F238E27FC236}">
                <a16:creationId xmlns:a16="http://schemas.microsoft.com/office/drawing/2014/main" id="{004E0FE0-6AEF-4825-8293-EF654413D4F7}"/>
              </a:ext>
            </a:extLst>
          </p:cNvPr>
          <p:cNvSpPr/>
          <p:nvPr/>
        </p:nvSpPr>
        <p:spPr>
          <a:xfrm>
            <a:off x="4698609" y="907367"/>
            <a:ext cx="3080824" cy="154744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IN" sz="2400" b="1" dirty="0"/>
              <a:t>Streaming</a:t>
            </a:r>
          </a:p>
          <a:p>
            <a:pPr algn="r"/>
            <a:r>
              <a:rPr lang="en-IN" sz="2400" b="1" dirty="0"/>
              <a:t>Analytics</a:t>
            </a:r>
          </a:p>
        </p:txBody>
      </p:sp>
      <p:sp>
        <p:nvSpPr>
          <p:cNvPr id="13" name="Rectangle 12">
            <a:extLst>
              <a:ext uri="{FF2B5EF4-FFF2-40B4-BE49-F238E27FC236}">
                <a16:creationId xmlns:a16="http://schemas.microsoft.com/office/drawing/2014/main" id="{3C61FC7B-9567-483E-9E4F-658F587D4F8E}"/>
              </a:ext>
            </a:extLst>
          </p:cNvPr>
          <p:cNvSpPr/>
          <p:nvPr/>
        </p:nvSpPr>
        <p:spPr>
          <a:xfrm>
            <a:off x="4086662" y="3224136"/>
            <a:ext cx="7385539" cy="261659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E955D91C-4B49-4FB4-8E3E-5111835C14B3}"/>
              </a:ext>
            </a:extLst>
          </p:cNvPr>
          <p:cNvSpPr/>
          <p:nvPr/>
        </p:nvSpPr>
        <p:spPr>
          <a:xfrm>
            <a:off x="4895556" y="1037493"/>
            <a:ext cx="1195755" cy="1287194"/>
          </a:xfrm>
          <a:prstGeom prst="roundRect">
            <a:avLst/>
          </a:prstGeom>
          <a:solidFill>
            <a:srgbClr val="002060"/>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solidFill>
                  <a:schemeClr val="bg1"/>
                </a:solidFill>
              </a:rPr>
              <a:t>Spark</a:t>
            </a:r>
          </a:p>
          <a:p>
            <a:pPr algn="ctr"/>
            <a:r>
              <a:rPr lang="en-IN" b="1" dirty="0">
                <a:solidFill>
                  <a:schemeClr val="bg1"/>
                </a:solidFill>
              </a:rPr>
              <a:t>Storm</a:t>
            </a:r>
          </a:p>
          <a:p>
            <a:pPr algn="ctr"/>
            <a:r>
              <a:rPr lang="en-IN" b="1" dirty="0">
                <a:solidFill>
                  <a:schemeClr val="bg1"/>
                </a:solidFill>
              </a:rPr>
              <a:t>KCL</a:t>
            </a:r>
          </a:p>
        </p:txBody>
      </p:sp>
      <p:sp>
        <p:nvSpPr>
          <p:cNvPr id="5" name="Rectangle: Rounded Corners 4">
            <a:extLst>
              <a:ext uri="{FF2B5EF4-FFF2-40B4-BE49-F238E27FC236}">
                <a16:creationId xmlns:a16="http://schemas.microsoft.com/office/drawing/2014/main" id="{DD13F303-1F5C-463B-A605-9F4C1E64349A}"/>
              </a:ext>
            </a:extLst>
          </p:cNvPr>
          <p:cNvSpPr/>
          <p:nvPr/>
        </p:nvSpPr>
        <p:spPr>
          <a:xfrm>
            <a:off x="1675225" y="4457114"/>
            <a:ext cx="2094917" cy="10269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t>Data Archive</a:t>
            </a:r>
          </a:p>
        </p:txBody>
      </p:sp>
      <p:sp>
        <p:nvSpPr>
          <p:cNvPr id="6" name="Rectangle: Rounded Corners 5">
            <a:extLst>
              <a:ext uri="{FF2B5EF4-FFF2-40B4-BE49-F238E27FC236}">
                <a16:creationId xmlns:a16="http://schemas.microsoft.com/office/drawing/2014/main" id="{6607F93E-E557-4D41-A175-EA89C8CD9AAE}"/>
              </a:ext>
            </a:extLst>
          </p:cNvPr>
          <p:cNvSpPr/>
          <p:nvPr/>
        </p:nvSpPr>
        <p:spPr>
          <a:xfrm>
            <a:off x="4698609" y="4175760"/>
            <a:ext cx="3080824" cy="1547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IN" sz="2400" b="1" dirty="0"/>
              <a:t>Batch</a:t>
            </a:r>
          </a:p>
          <a:p>
            <a:pPr algn="r"/>
            <a:r>
              <a:rPr lang="en-IN" sz="2400" b="1" dirty="0"/>
              <a:t>Analytics</a:t>
            </a:r>
          </a:p>
        </p:txBody>
      </p:sp>
      <p:sp>
        <p:nvSpPr>
          <p:cNvPr id="7" name="Rectangle: Rounded Corners 6">
            <a:extLst>
              <a:ext uri="{FF2B5EF4-FFF2-40B4-BE49-F238E27FC236}">
                <a16:creationId xmlns:a16="http://schemas.microsoft.com/office/drawing/2014/main" id="{DEBE9E7E-3DBB-4B83-B055-C41CB0BE50C9}"/>
              </a:ext>
            </a:extLst>
          </p:cNvPr>
          <p:cNvSpPr/>
          <p:nvPr/>
        </p:nvSpPr>
        <p:spPr>
          <a:xfrm>
            <a:off x="4788878" y="4305886"/>
            <a:ext cx="1302434" cy="1287194"/>
          </a:xfrm>
          <a:prstGeom prst="round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t>DW</a:t>
            </a:r>
          </a:p>
          <a:p>
            <a:pPr algn="ctr"/>
            <a:r>
              <a:rPr lang="en-IN" b="1" dirty="0"/>
              <a:t>Hadoop</a:t>
            </a:r>
          </a:p>
        </p:txBody>
      </p:sp>
      <p:sp>
        <p:nvSpPr>
          <p:cNvPr id="8" name="Arrow: Right 7">
            <a:extLst>
              <a:ext uri="{FF2B5EF4-FFF2-40B4-BE49-F238E27FC236}">
                <a16:creationId xmlns:a16="http://schemas.microsoft.com/office/drawing/2014/main" id="{8C81DD9F-F4E6-450E-BF98-3AE9066D690F}"/>
              </a:ext>
            </a:extLst>
          </p:cNvPr>
          <p:cNvSpPr/>
          <p:nvPr/>
        </p:nvSpPr>
        <p:spPr>
          <a:xfrm>
            <a:off x="3770142" y="1561514"/>
            <a:ext cx="928467" cy="230359"/>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600AD712-1931-44C8-A48C-E6A156B54599}"/>
              </a:ext>
            </a:extLst>
          </p:cNvPr>
          <p:cNvSpPr/>
          <p:nvPr/>
        </p:nvSpPr>
        <p:spPr>
          <a:xfrm>
            <a:off x="3770142" y="4855405"/>
            <a:ext cx="928467" cy="230359"/>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F072C2C3-2F1F-4207-94D9-C5565495B087}"/>
              </a:ext>
            </a:extLst>
          </p:cNvPr>
          <p:cNvSpPr/>
          <p:nvPr/>
        </p:nvSpPr>
        <p:spPr>
          <a:xfrm rot="5400000">
            <a:off x="5266005" y="3153510"/>
            <a:ext cx="1720947" cy="323557"/>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02DD1287-5819-4463-8D1E-7022E1757D96}"/>
              </a:ext>
            </a:extLst>
          </p:cNvPr>
          <p:cNvSpPr/>
          <p:nvPr/>
        </p:nvSpPr>
        <p:spPr>
          <a:xfrm rot="16200000">
            <a:off x="5764090" y="3145151"/>
            <a:ext cx="1720945" cy="340265"/>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6E8034D0-EFA9-4BE9-8DD2-3FA8D4589E72}"/>
              </a:ext>
            </a:extLst>
          </p:cNvPr>
          <p:cNvSpPr txBox="1"/>
          <p:nvPr/>
        </p:nvSpPr>
        <p:spPr>
          <a:xfrm>
            <a:off x="10365540" y="2546317"/>
            <a:ext cx="1125415" cy="400110"/>
          </a:xfrm>
          <a:prstGeom prst="rect">
            <a:avLst/>
          </a:prstGeom>
          <a:noFill/>
        </p:spPr>
        <p:txBody>
          <a:bodyPr wrap="square" rtlCol="0">
            <a:spAutoFit/>
          </a:bodyPr>
          <a:lstStyle/>
          <a:p>
            <a:r>
              <a:rPr lang="en-IN" sz="2000" b="1" dirty="0"/>
              <a:t>Batch</a:t>
            </a:r>
          </a:p>
        </p:txBody>
      </p:sp>
      <p:sp>
        <p:nvSpPr>
          <p:cNvPr id="15" name="TextBox 14">
            <a:extLst>
              <a:ext uri="{FF2B5EF4-FFF2-40B4-BE49-F238E27FC236}">
                <a16:creationId xmlns:a16="http://schemas.microsoft.com/office/drawing/2014/main" id="{981B4B9D-CD13-47BE-9F39-7515F642BEC9}"/>
              </a:ext>
            </a:extLst>
          </p:cNvPr>
          <p:cNvSpPr txBox="1"/>
          <p:nvPr/>
        </p:nvSpPr>
        <p:spPr>
          <a:xfrm>
            <a:off x="9875518" y="5409254"/>
            <a:ext cx="1562687" cy="400110"/>
          </a:xfrm>
          <a:prstGeom prst="rect">
            <a:avLst/>
          </a:prstGeom>
          <a:noFill/>
        </p:spPr>
        <p:txBody>
          <a:bodyPr wrap="square" rtlCol="0">
            <a:spAutoFit/>
          </a:bodyPr>
          <a:lstStyle/>
          <a:p>
            <a:pPr algn="r"/>
            <a:r>
              <a:rPr lang="en-IN" sz="2000" b="1" dirty="0"/>
              <a:t>Real Time</a:t>
            </a:r>
          </a:p>
        </p:txBody>
      </p:sp>
      <p:cxnSp>
        <p:nvCxnSpPr>
          <p:cNvPr id="17" name="Straight Arrow Connector 16">
            <a:extLst>
              <a:ext uri="{FF2B5EF4-FFF2-40B4-BE49-F238E27FC236}">
                <a16:creationId xmlns:a16="http://schemas.microsoft.com/office/drawing/2014/main" id="{EE393D64-944F-4D8F-AA5A-8310C0A36135}"/>
              </a:ext>
            </a:extLst>
          </p:cNvPr>
          <p:cNvCxnSpPr/>
          <p:nvPr/>
        </p:nvCxnSpPr>
        <p:spPr>
          <a:xfrm>
            <a:off x="7779431" y="1167619"/>
            <a:ext cx="88626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9A82C80-CB60-4DF9-B784-89CB4ED29799}"/>
              </a:ext>
            </a:extLst>
          </p:cNvPr>
          <p:cNvCxnSpPr/>
          <p:nvPr/>
        </p:nvCxnSpPr>
        <p:spPr>
          <a:xfrm>
            <a:off x="7798186" y="1676693"/>
            <a:ext cx="88626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7405713-DC43-4A35-9A3B-1CD6465672E2}"/>
              </a:ext>
            </a:extLst>
          </p:cNvPr>
          <p:cNvCxnSpPr/>
          <p:nvPr/>
        </p:nvCxnSpPr>
        <p:spPr>
          <a:xfrm>
            <a:off x="7779431" y="2194561"/>
            <a:ext cx="88626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E0DB70-7142-4B3C-993B-9D478E31543A}"/>
              </a:ext>
            </a:extLst>
          </p:cNvPr>
          <p:cNvSpPr txBox="1"/>
          <p:nvPr/>
        </p:nvSpPr>
        <p:spPr>
          <a:xfrm>
            <a:off x="8684453" y="1003121"/>
            <a:ext cx="2440743" cy="369332"/>
          </a:xfrm>
          <a:prstGeom prst="rect">
            <a:avLst/>
          </a:prstGeom>
          <a:noFill/>
        </p:spPr>
        <p:txBody>
          <a:bodyPr wrap="square" rtlCol="0">
            <a:spAutoFit/>
          </a:bodyPr>
          <a:lstStyle/>
          <a:p>
            <a:r>
              <a:rPr lang="en-IN" dirty="0"/>
              <a:t>Notifications &amp; Alert</a:t>
            </a:r>
          </a:p>
        </p:txBody>
      </p:sp>
      <p:sp>
        <p:nvSpPr>
          <p:cNvPr id="22" name="TextBox 21">
            <a:extLst>
              <a:ext uri="{FF2B5EF4-FFF2-40B4-BE49-F238E27FC236}">
                <a16:creationId xmlns:a16="http://schemas.microsoft.com/office/drawing/2014/main" id="{6B036F47-A6BE-445B-8296-E2BBE1F7E07E}"/>
              </a:ext>
            </a:extLst>
          </p:cNvPr>
          <p:cNvSpPr txBox="1"/>
          <p:nvPr/>
        </p:nvSpPr>
        <p:spPr>
          <a:xfrm>
            <a:off x="8655147" y="1478095"/>
            <a:ext cx="2440743" cy="369332"/>
          </a:xfrm>
          <a:prstGeom prst="rect">
            <a:avLst/>
          </a:prstGeom>
          <a:noFill/>
        </p:spPr>
        <p:txBody>
          <a:bodyPr wrap="square" rtlCol="0">
            <a:spAutoFit/>
          </a:bodyPr>
          <a:lstStyle/>
          <a:p>
            <a:r>
              <a:rPr lang="en-IN" dirty="0"/>
              <a:t>APIs</a:t>
            </a:r>
          </a:p>
        </p:txBody>
      </p:sp>
      <p:sp>
        <p:nvSpPr>
          <p:cNvPr id="23" name="TextBox 22">
            <a:extLst>
              <a:ext uri="{FF2B5EF4-FFF2-40B4-BE49-F238E27FC236}">
                <a16:creationId xmlns:a16="http://schemas.microsoft.com/office/drawing/2014/main" id="{705B06F1-D8B7-4295-848F-EA97D8ED52E7}"/>
              </a:ext>
            </a:extLst>
          </p:cNvPr>
          <p:cNvSpPr txBox="1"/>
          <p:nvPr/>
        </p:nvSpPr>
        <p:spPr>
          <a:xfrm>
            <a:off x="8684452" y="2009895"/>
            <a:ext cx="2440743" cy="646331"/>
          </a:xfrm>
          <a:prstGeom prst="rect">
            <a:avLst/>
          </a:prstGeom>
          <a:noFill/>
        </p:spPr>
        <p:txBody>
          <a:bodyPr wrap="square" rtlCol="0">
            <a:spAutoFit/>
          </a:bodyPr>
          <a:lstStyle/>
          <a:p>
            <a:r>
              <a:rPr lang="en-IN" dirty="0"/>
              <a:t>Dashboards/</a:t>
            </a:r>
          </a:p>
          <a:p>
            <a:r>
              <a:rPr lang="en-IN" dirty="0"/>
              <a:t>Visualization</a:t>
            </a:r>
          </a:p>
        </p:txBody>
      </p:sp>
      <p:cxnSp>
        <p:nvCxnSpPr>
          <p:cNvPr id="24" name="Straight Arrow Connector 23">
            <a:extLst>
              <a:ext uri="{FF2B5EF4-FFF2-40B4-BE49-F238E27FC236}">
                <a16:creationId xmlns:a16="http://schemas.microsoft.com/office/drawing/2014/main" id="{45578D1A-40DC-4596-AB42-AC1E66B58989}"/>
              </a:ext>
            </a:extLst>
          </p:cNvPr>
          <p:cNvCxnSpPr/>
          <p:nvPr/>
        </p:nvCxnSpPr>
        <p:spPr>
          <a:xfrm>
            <a:off x="7779430" y="4530087"/>
            <a:ext cx="886267"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C7CF85B-6095-4FE9-8A1E-BB7ED09B5CD6}"/>
              </a:ext>
            </a:extLst>
          </p:cNvPr>
          <p:cNvSpPr txBox="1"/>
          <p:nvPr/>
        </p:nvSpPr>
        <p:spPr>
          <a:xfrm>
            <a:off x="8755965" y="4206921"/>
            <a:ext cx="2440743" cy="646331"/>
          </a:xfrm>
          <a:prstGeom prst="rect">
            <a:avLst/>
          </a:prstGeom>
          <a:noFill/>
        </p:spPr>
        <p:txBody>
          <a:bodyPr wrap="square" rtlCol="0">
            <a:spAutoFit/>
          </a:bodyPr>
          <a:lstStyle/>
          <a:p>
            <a:r>
              <a:rPr lang="en-IN" dirty="0"/>
              <a:t>Dashboards/</a:t>
            </a:r>
          </a:p>
          <a:p>
            <a:r>
              <a:rPr lang="en-IN" dirty="0"/>
              <a:t>Visualization</a:t>
            </a:r>
          </a:p>
        </p:txBody>
      </p:sp>
      <p:cxnSp>
        <p:nvCxnSpPr>
          <p:cNvPr id="26" name="Straight Arrow Connector 25">
            <a:extLst>
              <a:ext uri="{FF2B5EF4-FFF2-40B4-BE49-F238E27FC236}">
                <a16:creationId xmlns:a16="http://schemas.microsoft.com/office/drawing/2014/main" id="{D6B71ECD-C153-4A67-84CF-27B0466A9ECA}"/>
              </a:ext>
            </a:extLst>
          </p:cNvPr>
          <p:cNvCxnSpPr/>
          <p:nvPr/>
        </p:nvCxnSpPr>
        <p:spPr>
          <a:xfrm>
            <a:off x="7798186" y="5193226"/>
            <a:ext cx="886267"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279B52F-0D87-42EA-87FA-4BF4F971D9CE}"/>
              </a:ext>
            </a:extLst>
          </p:cNvPr>
          <p:cNvSpPr txBox="1"/>
          <p:nvPr/>
        </p:nvSpPr>
        <p:spPr>
          <a:xfrm>
            <a:off x="8755965" y="5008560"/>
            <a:ext cx="2440743" cy="369332"/>
          </a:xfrm>
          <a:prstGeom prst="rect">
            <a:avLst/>
          </a:prstGeom>
          <a:noFill/>
        </p:spPr>
        <p:txBody>
          <a:bodyPr wrap="square" rtlCol="0">
            <a:spAutoFit/>
          </a:bodyPr>
          <a:lstStyle/>
          <a:p>
            <a:r>
              <a:rPr lang="en-IN" dirty="0"/>
              <a:t>Deep Learning</a:t>
            </a:r>
          </a:p>
        </p:txBody>
      </p:sp>
      <p:sp>
        <p:nvSpPr>
          <p:cNvPr id="28" name="TextBox 27">
            <a:extLst>
              <a:ext uri="{FF2B5EF4-FFF2-40B4-BE49-F238E27FC236}">
                <a16:creationId xmlns:a16="http://schemas.microsoft.com/office/drawing/2014/main" id="{08BC43E3-DD54-446D-9FBD-54D5A3D30177}"/>
              </a:ext>
            </a:extLst>
          </p:cNvPr>
          <p:cNvSpPr txBox="1"/>
          <p:nvPr/>
        </p:nvSpPr>
        <p:spPr>
          <a:xfrm>
            <a:off x="5775019" y="6201678"/>
            <a:ext cx="2980946" cy="369332"/>
          </a:xfrm>
          <a:prstGeom prst="rect">
            <a:avLst/>
          </a:prstGeom>
          <a:noFill/>
        </p:spPr>
        <p:txBody>
          <a:bodyPr wrap="square" rtlCol="0">
            <a:spAutoFit/>
          </a:bodyPr>
          <a:lstStyle/>
          <a:p>
            <a:r>
              <a:rPr lang="en-IN" b="1" dirty="0"/>
              <a:t>Figure 01: Clickstream</a:t>
            </a:r>
          </a:p>
        </p:txBody>
      </p:sp>
    </p:spTree>
    <p:extLst>
      <p:ext uri="{BB962C8B-B14F-4D97-AF65-F5344CB8AC3E}">
        <p14:creationId xmlns:p14="http://schemas.microsoft.com/office/powerpoint/2010/main" val="2017717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58BB5-D22F-4F56-8C98-7B335697D57F}"/>
              </a:ext>
            </a:extLst>
          </p:cNvPr>
          <p:cNvSpPr>
            <a:spLocks noGrp="1"/>
          </p:cNvSpPr>
          <p:nvPr>
            <p:ph type="title"/>
          </p:nvPr>
        </p:nvSpPr>
        <p:spPr>
          <a:xfrm>
            <a:off x="1703766" y="615565"/>
            <a:ext cx="8911687" cy="1280890"/>
          </a:xfrm>
        </p:spPr>
        <p:txBody>
          <a:bodyPr/>
          <a:lstStyle/>
          <a:p>
            <a:r>
              <a:rPr lang="en-IN" dirty="0"/>
              <a:t>Scope</a:t>
            </a:r>
          </a:p>
        </p:txBody>
      </p:sp>
      <p:sp>
        <p:nvSpPr>
          <p:cNvPr id="3" name="Content Placeholder 2">
            <a:extLst>
              <a:ext uri="{FF2B5EF4-FFF2-40B4-BE49-F238E27FC236}">
                <a16:creationId xmlns:a16="http://schemas.microsoft.com/office/drawing/2014/main" id="{4DFD4B4B-AE31-4C0D-B875-A6EB8B7936F0}"/>
              </a:ext>
            </a:extLst>
          </p:cNvPr>
          <p:cNvSpPr>
            <a:spLocks noGrp="1"/>
          </p:cNvSpPr>
          <p:nvPr>
            <p:ph idx="1"/>
          </p:nvPr>
        </p:nvSpPr>
        <p:spPr>
          <a:xfrm>
            <a:off x="1703766" y="2184843"/>
            <a:ext cx="10018713" cy="3124201"/>
          </a:xfrm>
        </p:spPr>
        <p:txBody>
          <a:bodyPr>
            <a:normAutofit/>
          </a:bodyPr>
          <a:lstStyle/>
          <a:p>
            <a:pPr algn="just"/>
            <a:r>
              <a:rPr lang="en-IN" sz="2800" dirty="0"/>
              <a:t>Analyse the detailed path/interaction sequences that users take on msnbc.com website to mine insights from the digital analytics data that helps to create true competitive advantage. Also implement Social Network Analysis on this data to better understand the interaction sequences on the website.</a:t>
            </a:r>
          </a:p>
        </p:txBody>
      </p:sp>
    </p:spTree>
    <p:extLst>
      <p:ext uri="{BB962C8B-B14F-4D97-AF65-F5344CB8AC3E}">
        <p14:creationId xmlns:p14="http://schemas.microsoft.com/office/powerpoint/2010/main" val="899626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3292B-38A5-4112-8676-80F6D2C6BBBD}"/>
              </a:ext>
            </a:extLst>
          </p:cNvPr>
          <p:cNvSpPr>
            <a:spLocks noGrp="1"/>
          </p:cNvSpPr>
          <p:nvPr>
            <p:ph type="title"/>
          </p:nvPr>
        </p:nvSpPr>
        <p:spPr>
          <a:xfrm>
            <a:off x="1962639" y="698213"/>
            <a:ext cx="8911687" cy="819691"/>
          </a:xfrm>
        </p:spPr>
        <p:txBody>
          <a:bodyPr/>
          <a:lstStyle/>
          <a:p>
            <a:r>
              <a:rPr lang="en-IN" dirty="0"/>
              <a:t>Data Description</a:t>
            </a:r>
          </a:p>
        </p:txBody>
      </p:sp>
      <p:sp>
        <p:nvSpPr>
          <p:cNvPr id="3" name="Content Placeholder 2">
            <a:extLst>
              <a:ext uri="{FF2B5EF4-FFF2-40B4-BE49-F238E27FC236}">
                <a16:creationId xmlns:a16="http://schemas.microsoft.com/office/drawing/2014/main" id="{96D05E7A-748C-4E14-9603-E49A4BDD485A}"/>
              </a:ext>
            </a:extLst>
          </p:cNvPr>
          <p:cNvSpPr>
            <a:spLocks noGrp="1"/>
          </p:cNvSpPr>
          <p:nvPr>
            <p:ph idx="1"/>
          </p:nvPr>
        </p:nvSpPr>
        <p:spPr>
          <a:xfrm>
            <a:off x="1429446" y="1833433"/>
            <a:ext cx="10290348" cy="3776004"/>
          </a:xfrm>
        </p:spPr>
        <p:txBody>
          <a:bodyPr>
            <a:normAutofit fontScale="92500" lnSpcReduction="10000"/>
          </a:bodyPr>
          <a:lstStyle/>
          <a:p>
            <a:r>
              <a:rPr lang="en-IN" sz="2400" dirty="0"/>
              <a:t>Source: </a:t>
            </a:r>
            <a:r>
              <a:rPr lang="en-IN" sz="2400" u="sng" dirty="0">
                <a:hlinkClick r:id="rId2"/>
              </a:rPr>
              <a:t>http://archive.ics.uci.edu/ml/datasets/msnbc.com+anonymous+web+data</a:t>
            </a:r>
            <a:r>
              <a:rPr lang="en-IN" sz="2400" dirty="0"/>
              <a:t> </a:t>
            </a:r>
          </a:p>
          <a:p>
            <a:r>
              <a:rPr lang="en-IN" sz="2400" dirty="0"/>
              <a:t>Data for September 28, 1999</a:t>
            </a:r>
          </a:p>
          <a:p>
            <a:r>
              <a:rPr lang="en-IN" sz="2400" dirty="0"/>
              <a:t>Sequences:</a:t>
            </a:r>
          </a:p>
          <a:p>
            <a:pPr fontAlgn="base"/>
            <a:r>
              <a:rPr lang="en-IN" sz="2400" dirty="0"/>
              <a:t>Number of users: 989818  </a:t>
            </a:r>
          </a:p>
          <a:p>
            <a:pPr fontAlgn="base"/>
            <a:r>
              <a:rPr lang="en-IN" sz="2400" dirty="0"/>
              <a:t>Average number of visit per user: 5.7  </a:t>
            </a:r>
          </a:p>
          <a:p>
            <a:pPr fontAlgn="base"/>
            <a:r>
              <a:rPr lang="en-IN" sz="2400" dirty="0"/>
              <a:t>Dataset Characteristics: Sequential </a:t>
            </a:r>
          </a:p>
          <a:p>
            <a:pPr fontAlgn="base"/>
            <a:r>
              <a:rPr lang="en-IN" sz="2400" dirty="0"/>
              <a:t>Attribute Characteristics: Categorical </a:t>
            </a:r>
          </a:p>
          <a:p>
            <a:endParaRPr lang="en-IN" sz="2400" dirty="0"/>
          </a:p>
          <a:p>
            <a:endParaRPr lang="en-IN" sz="2400" dirty="0"/>
          </a:p>
        </p:txBody>
      </p:sp>
      <p:pic>
        <p:nvPicPr>
          <p:cNvPr id="4" name="picture">
            <a:extLst>
              <a:ext uri="{FF2B5EF4-FFF2-40B4-BE49-F238E27FC236}">
                <a16:creationId xmlns:a16="http://schemas.microsoft.com/office/drawing/2014/main" id="{658E633D-C2A0-4D9C-A937-B0AFAA11001E}"/>
              </a:ext>
            </a:extLst>
          </p:cNvPr>
          <p:cNvPicPr/>
          <p:nvPr/>
        </p:nvPicPr>
        <p:blipFill rotWithShape="1">
          <a:blip r:embed="rId3">
            <a:extLst>
              <a:ext uri="{28A0092B-C50C-407E-A947-70E740481C1C}">
                <a14:useLocalDpi xmlns:a14="http://schemas.microsoft.com/office/drawing/2010/main" val="0"/>
              </a:ext>
            </a:extLst>
          </a:blip>
          <a:srcRect t="21165" r="65919" b="12061"/>
          <a:stretch/>
        </p:blipFill>
        <p:spPr>
          <a:xfrm>
            <a:off x="7103960" y="2637995"/>
            <a:ext cx="4764952" cy="2917639"/>
          </a:xfrm>
          <a:prstGeom prst="rect">
            <a:avLst/>
          </a:prstGeom>
        </p:spPr>
      </p:pic>
      <p:sp>
        <p:nvSpPr>
          <p:cNvPr id="5" name="TextBox 4">
            <a:extLst>
              <a:ext uri="{FF2B5EF4-FFF2-40B4-BE49-F238E27FC236}">
                <a16:creationId xmlns:a16="http://schemas.microsoft.com/office/drawing/2014/main" id="{F754AF28-39EC-403A-A6F7-4231B76C16CE}"/>
              </a:ext>
            </a:extLst>
          </p:cNvPr>
          <p:cNvSpPr txBox="1"/>
          <p:nvPr/>
        </p:nvSpPr>
        <p:spPr>
          <a:xfrm>
            <a:off x="7948949" y="5740300"/>
            <a:ext cx="3459246" cy="369332"/>
          </a:xfrm>
          <a:prstGeom prst="rect">
            <a:avLst/>
          </a:prstGeom>
          <a:noFill/>
        </p:spPr>
        <p:txBody>
          <a:bodyPr wrap="square" rtlCol="0">
            <a:spAutoFit/>
          </a:bodyPr>
          <a:lstStyle/>
          <a:p>
            <a:r>
              <a:rPr lang="en-IN" b="1" dirty="0"/>
              <a:t>Figure 02: Dataset Snapshot</a:t>
            </a:r>
          </a:p>
        </p:txBody>
      </p:sp>
      <p:graphicFrame>
        <p:nvGraphicFramePr>
          <p:cNvPr id="6" name="Content Placeholder 3">
            <a:extLst>
              <a:ext uri="{FF2B5EF4-FFF2-40B4-BE49-F238E27FC236}">
                <a16:creationId xmlns:a16="http://schemas.microsoft.com/office/drawing/2014/main" id="{405BD57D-8B42-4DEA-8155-1A12BAC5FD6E}"/>
              </a:ext>
            </a:extLst>
          </p:cNvPr>
          <p:cNvGraphicFramePr>
            <a:graphicFrameLocks/>
          </p:cNvGraphicFramePr>
          <p:nvPr>
            <p:extLst>
              <p:ext uri="{D42A27DB-BD31-4B8C-83A1-F6EECF244321}">
                <p14:modId xmlns:p14="http://schemas.microsoft.com/office/powerpoint/2010/main" val="1515191076"/>
              </p:ext>
            </p:extLst>
          </p:nvPr>
        </p:nvGraphicFramePr>
        <p:xfrm>
          <a:off x="7175000" y="147712"/>
          <a:ext cx="4693912" cy="6583680"/>
        </p:xfrm>
        <a:graphic>
          <a:graphicData uri="http://schemas.openxmlformats.org/drawingml/2006/table">
            <a:tbl>
              <a:tblPr firstRow="1" bandRow="1">
                <a:tableStyleId>{5C22544A-7EE6-4342-B048-85BDC9FD1C3A}</a:tableStyleId>
              </a:tblPr>
              <a:tblGrid>
                <a:gridCol w="2346956">
                  <a:extLst>
                    <a:ext uri="{9D8B030D-6E8A-4147-A177-3AD203B41FA5}">
                      <a16:colId xmlns:a16="http://schemas.microsoft.com/office/drawing/2014/main" val="935506808"/>
                    </a:ext>
                  </a:extLst>
                </a:gridCol>
                <a:gridCol w="2346956">
                  <a:extLst>
                    <a:ext uri="{9D8B030D-6E8A-4147-A177-3AD203B41FA5}">
                      <a16:colId xmlns:a16="http://schemas.microsoft.com/office/drawing/2014/main" val="1175258504"/>
                    </a:ext>
                  </a:extLst>
                </a:gridCol>
              </a:tblGrid>
              <a:tr h="269171">
                <a:tc>
                  <a:txBody>
                    <a:bodyPr/>
                    <a:lstStyle/>
                    <a:p>
                      <a:r>
                        <a:rPr lang="en-IN" dirty="0"/>
                        <a:t>Code</a:t>
                      </a:r>
                    </a:p>
                  </a:txBody>
                  <a:tcPr/>
                </a:tc>
                <a:tc>
                  <a:txBody>
                    <a:bodyPr/>
                    <a:lstStyle/>
                    <a:p>
                      <a:r>
                        <a:rPr lang="en-IN" dirty="0"/>
                        <a:t>Page</a:t>
                      </a:r>
                    </a:p>
                  </a:txBody>
                  <a:tcPr/>
                </a:tc>
                <a:extLst>
                  <a:ext uri="{0D108BD9-81ED-4DB2-BD59-A6C34878D82A}">
                    <a16:rowId xmlns:a16="http://schemas.microsoft.com/office/drawing/2014/main" val="3830034259"/>
                  </a:ext>
                </a:extLst>
              </a:tr>
              <a:tr h="269171">
                <a:tc>
                  <a:txBody>
                    <a:bodyPr/>
                    <a:lstStyle/>
                    <a:p>
                      <a:r>
                        <a:rPr lang="en-IN" b="0" dirty="0"/>
                        <a:t>1</a:t>
                      </a:r>
                    </a:p>
                  </a:txBody>
                  <a:tcPr/>
                </a:tc>
                <a:tc>
                  <a:txBody>
                    <a:bodyPr/>
                    <a:lstStyle/>
                    <a:p>
                      <a:r>
                        <a:rPr lang="en-IN" b="0" dirty="0"/>
                        <a:t>frontpage</a:t>
                      </a:r>
                    </a:p>
                  </a:txBody>
                  <a:tcPr/>
                </a:tc>
                <a:extLst>
                  <a:ext uri="{0D108BD9-81ED-4DB2-BD59-A6C34878D82A}">
                    <a16:rowId xmlns:a16="http://schemas.microsoft.com/office/drawing/2014/main" val="1963835948"/>
                  </a:ext>
                </a:extLst>
              </a:tr>
              <a:tr h="269171">
                <a:tc>
                  <a:txBody>
                    <a:bodyPr/>
                    <a:lstStyle/>
                    <a:p>
                      <a:r>
                        <a:rPr lang="en-IN" b="0" dirty="0"/>
                        <a:t>2</a:t>
                      </a:r>
                    </a:p>
                  </a:txBody>
                  <a:tcPr/>
                </a:tc>
                <a:tc>
                  <a:txBody>
                    <a:bodyPr/>
                    <a:lstStyle/>
                    <a:p>
                      <a:r>
                        <a:rPr lang="en-IN" b="0" dirty="0"/>
                        <a:t>news</a:t>
                      </a:r>
                    </a:p>
                  </a:txBody>
                  <a:tcPr/>
                </a:tc>
                <a:extLst>
                  <a:ext uri="{0D108BD9-81ED-4DB2-BD59-A6C34878D82A}">
                    <a16:rowId xmlns:a16="http://schemas.microsoft.com/office/drawing/2014/main" val="724543183"/>
                  </a:ext>
                </a:extLst>
              </a:tr>
              <a:tr h="269171">
                <a:tc>
                  <a:txBody>
                    <a:bodyPr/>
                    <a:lstStyle/>
                    <a:p>
                      <a:r>
                        <a:rPr lang="en-IN" b="0" dirty="0"/>
                        <a:t>3</a:t>
                      </a:r>
                    </a:p>
                  </a:txBody>
                  <a:tcPr/>
                </a:tc>
                <a:tc>
                  <a:txBody>
                    <a:bodyPr/>
                    <a:lstStyle/>
                    <a:p>
                      <a:r>
                        <a:rPr lang="en-IN" b="0" dirty="0"/>
                        <a:t>tech</a:t>
                      </a:r>
                    </a:p>
                  </a:txBody>
                  <a:tcPr/>
                </a:tc>
                <a:extLst>
                  <a:ext uri="{0D108BD9-81ED-4DB2-BD59-A6C34878D82A}">
                    <a16:rowId xmlns:a16="http://schemas.microsoft.com/office/drawing/2014/main" val="1310314726"/>
                  </a:ext>
                </a:extLst>
              </a:tr>
              <a:tr h="269171">
                <a:tc>
                  <a:txBody>
                    <a:bodyPr/>
                    <a:lstStyle/>
                    <a:p>
                      <a:r>
                        <a:rPr lang="en-IN" b="0" dirty="0"/>
                        <a:t>4</a:t>
                      </a:r>
                    </a:p>
                  </a:txBody>
                  <a:tcPr/>
                </a:tc>
                <a:tc>
                  <a:txBody>
                    <a:bodyPr/>
                    <a:lstStyle/>
                    <a:p>
                      <a:r>
                        <a:rPr lang="en-IN" b="0" dirty="0"/>
                        <a:t>local</a:t>
                      </a:r>
                    </a:p>
                  </a:txBody>
                  <a:tcPr/>
                </a:tc>
                <a:extLst>
                  <a:ext uri="{0D108BD9-81ED-4DB2-BD59-A6C34878D82A}">
                    <a16:rowId xmlns:a16="http://schemas.microsoft.com/office/drawing/2014/main" val="3477544017"/>
                  </a:ext>
                </a:extLst>
              </a:tr>
              <a:tr h="269171">
                <a:tc>
                  <a:txBody>
                    <a:bodyPr/>
                    <a:lstStyle/>
                    <a:p>
                      <a:r>
                        <a:rPr lang="en-IN" b="0" dirty="0"/>
                        <a:t>5</a:t>
                      </a:r>
                    </a:p>
                  </a:txBody>
                  <a:tcPr/>
                </a:tc>
                <a:tc>
                  <a:txBody>
                    <a:bodyPr/>
                    <a:lstStyle/>
                    <a:p>
                      <a:r>
                        <a:rPr lang="en-IN" b="0" dirty="0"/>
                        <a:t>opinion</a:t>
                      </a:r>
                    </a:p>
                  </a:txBody>
                  <a:tcPr/>
                </a:tc>
                <a:extLst>
                  <a:ext uri="{0D108BD9-81ED-4DB2-BD59-A6C34878D82A}">
                    <a16:rowId xmlns:a16="http://schemas.microsoft.com/office/drawing/2014/main" val="2055379962"/>
                  </a:ext>
                </a:extLst>
              </a:tr>
              <a:tr h="269171">
                <a:tc>
                  <a:txBody>
                    <a:bodyPr/>
                    <a:lstStyle/>
                    <a:p>
                      <a:r>
                        <a:rPr lang="en-IN" b="0" dirty="0"/>
                        <a:t>6</a:t>
                      </a:r>
                    </a:p>
                  </a:txBody>
                  <a:tcPr/>
                </a:tc>
                <a:tc>
                  <a:txBody>
                    <a:bodyPr/>
                    <a:lstStyle/>
                    <a:p>
                      <a:r>
                        <a:rPr lang="en-IN" b="0" dirty="0"/>
                        <a:t>on-air</a:t>
                      </a:r>
                    </a:p>
                  </a:txBody>
                  <a:tcPr/>
                </a:tc>
                <a:extLst>
                  <a:ext uri="{0D108BD9-81ED-4DB2-BD59-A6C34878D82A}">
                    <a16:rowId xmlns:a16="http://schemas.microsoft.com/office/drawing/2014/main" val="2535672891"/>
                  </a:ext>
                </a:extLst>
              </a:tr>
              <a:tr h="269171">
                <a:tc>
                  <a:txBody>
                    <a:bodyPr/>
                    <a:lstStyle/>
                    <a:p>
                      <a:r>
                        <a:rPr lang="en-IN" b="0" dirty="0"/>
                        <a:t>7</a:t>
                      </a:r>
                    </a:p>
                  </a:txBody>
                  <a:tcPr/>
                </a:tc>
                <a:tc>
                  <a:txBody>
                    <a:bodyPr/>
                    <a:lstStyle/>
                    <a:p>
                      <a:r>
                        <a:rPr lang="en-IN" b="0" dirty="0" err="1"/>
                        <a:t>misc</a:t>
                      </a:r>
                      <a:endParaRPr lang="en-IN" b="0" dirty="0"/>
                    </a:p>
                  </a:txBody>
                  <a:tcPr/>
                </a:tc>
                <a:extLst>
                  <a:ext uri="{0D108BD9-81ED-4DB2-BD59-A6C34878D82A}">
                    <a16:rowId xmlns:a16="http://schemas.microsoft.com/office/drawing/2014/main" val="1209202598"/>
                  </a:ext>
                </a:extLst>
              </a:tr>
              <a:tr h="269171">
                <a:tc>
                  <a:txBody>
                    <a:bodyPr/>
                    <a:lstStyle/>
                    <a:p>
                      <a:r>
                        <a:rPr lang="en-IN" b="0" dirty="0"/>
                        <a:t>8</a:t>
                      </a:r>
                    </a:p>
                  </a:txBody>
                  <a:tcPr/>
                </a:tc>
                <a:tc>
                  <a:txBody>
                    <a:bodyPr/>
                    <a:lstStyle/>
                    <a:p>
                      <a:r>
                        <a:rPr lang="en-IN" b="0" dirty="0"/>
                        <a:t>weather</a:t>
                      </a:r>
                    </a:p>
                  </a:txBody>
                  <a:tcPr/>
                </a:tc>
                <a:extLst>
                  <a:ext uri="{0D108BD9-81ED-4DB2-BD59-A6C34878D82A}">
                    <a16:rowId xmlns:a16="http://schemas.microsoft.com/office/drawing/2014/main" val="1131169521"/>
                  </a:ext>
                </a:extLst>
              </a:tr>
              <a:tr h="269171">
                <a:tc>
                  <a:txBody>
                    <a:bodyPr/>
                    <a:lstStyle/>
                    <a:p>
                      <a:r>
                        <a:rPr lang="en-IN" b="0" dirty="0"/>
                        <a:t>9</a:t>
                      </a:r>
                    </a:p>
                  </a:txBody>
                  <a:tcPr/>
                </a:tc>
                <a:tc>
                  <a:txBody>
                    <a:bodyPr/>
                    <a:lstStyle/>
                    <a:p>
                      <a:r>
                        <a:rPr lang="en-IN" b="0" dirty="0"/>
                        <a:t>msn-news</a:t>
                      </a:r>
                    </a:p>
                  </a:txBody>
                  <a:tcPr/>
                </a:tc>
                <a:extLst>
                  <a:ext uri="{0D108BD9-81ED-4DB2-BD59-A6C34878D82A}">
                    <a16:rowId xmlns:a16="http://schemas.microsoft.com/office/drawing/2014/main" val="3816779101"/>
                  </a:ext>
                </a:extLst>
              </a:tr>
              <a:tr h="269171">
                <a:tc>
                  <a:txBody>
                    <a:bodyPr/>
                    <a:lstStyle/>
                    <a:p>
                      <a:r>
                        <a:rPr lang="en-IN" b="0" dirty="0"/>
                        <a:t>10</a:t>
                      </a:r>
                    </a:p>
                  </a:txBody>
                  <a:tcPr/>
                </a:tc>
                <a:tc>
                  <a:txBody>
                    <a:bodyPr/>
                    <a:lstStyle/>
                    <a:p>
                      <a:r>
                        <a:rPr lang="en-IN" b="0" dirty="0"/>
                        <a:t>health</a:t>
                      </a:r>
                    </a:p>
                  </a:txBody>
                  <a:tcPr/>
                </a:tc>
                <a:extLst>
                  <a:ext uri="{0D108BD9-81ED-4DB2-BD59-A6C34878D82A}">
                    <a16:rowId xmlns:a16="http://schemas.microsoft.com/office/drawing/2014/main" val="2424444620"/>
                  </a:ext>
                </a:extLst>
              </a:tr>
              <a:tr h="269171">
                <a:tc>
                  <a:txBody>
                    <a:bodyPr/>
                    <a:lstStyle/>
                    <a:p>
                      <a:r>
                        <a:rPr lang="en-IN" b="0" dirty="0"/>
                        <a:t>11</a:t>
                      </a:r>
                    </a:p>
                  </a:txBody>
                  <a:tcPr/>
                </a:tc>
                <a:tc>
                  <a:txBody>
                    <a:bodyPr/>
                    <a:lstStyle/>
                    <a:p>
                      <a:r>
                        <a:rPr lang="en-IN" b="0" dirty="0"/>
                        <a:t>living</a:t>
                      </a:r>
                    </a:p>
                  </a:txBody>
                  <a:tcPr/>
                </a:tc>
                <a:extLst>
                  <a:ext uri="{0D108BD9-81ED-4DB2-BD59-A6C34878D82A}">
                    <a16:rowId xmlns:a16="http://schemas.microsoft.com/office/drawing/2014/main" val="2254719750"/>
                  </a:ext>
                </a:extLst>
              </a:tr>
              <a:tr h="269171">
                <a:tc>
                  <a:txBody>
                    <a:bodyPr/>
                    <a:lstStyle/>
                    <a:p>
                      <a:r>
                        <a:rPr lang="en-IN" b="0" dirty="0"/>
                        <a:t>12</a:t>
                      </a:r>
                    </a:p>
                  </a:txBody>
                  <a:tcPr/>
                </a:tc>
                <a:tc>
                  <a:txBody>
                    <a:bodyPr/>
                    <a:lstStyle/>
                    <a:p>
                      <a:r>
                        <a:rPr lang="en-IN" b="0" dirty="0"/>
                        <a:t>business</a:t>
                      </a:r>
                    </a:p>
                  </a:txBody>
                  <a:tcPr/>
                </a:tc>
                <a:extLst>
                  <a:ext uri="{0D108BD9-81ED-4DB2-BD59-A6C34878D82A}">
                    <a16:rowId xmlns:a16="http://schemas.microsoft.com/office/drawing/2014/main" val="537130210"/>
                  </a:ext>
                </a:extLst>
              </a:tr>
              <a:tr h="269171">
                <a:tc>
                  <a:txBody>
                    <a:bodyPr/>
                    <a:lstStyle/>
                    <a:p>
                      <a:r>
                        <a:rPr lang="en-IN" b="0" dirty="0"/>
                        <a:t>13</a:t>
                      </a:r>
                    </a:p>
                  </a:txBody>
                  <a:tcPr/>
                </a:tc>
                <a:tc>
                  <a:txBody>
                    <a:bodyPr/>
                    <a:lstStyle/>
                    <a:p>
                      <a:r>
                        <a:rPr lang="en-IN" b="0" dirty="0"/>
                        <a:t>msn-sports</a:t>
                      </a:r>
                    </a:p>
                  </a:txBody>
                  <a:tcPr/>
                </a:tc>
                <a:extLst>
                  <a:ext uri="{0D108BD9-81ED-4DB2-BD59-A6C34878D82A}">
                    <a16:rowId xmlns:a16="http://schemas.microsoft.com/office/drawing/2014/main" val="31411639"/>
                  </a:ext>
                </a:extLst>
              </a:tr>
              <a:tr h="269171">
                <a:tc>
                  <a:txBody>
                    <a:bodyPr/>
                    <a:lstStyle/>
                    <a:p>
                      <a:r>
                        <a:rPr lang="en-IN" b="0" dirty="0"/>
                        <a:t>14</a:t>
                      </a:r>
                    </a:p>
                  </a:txBody>
                  <a:tcPr/>
                </a:tc>
                <a:tc>
                  <a:txBody>
                    <a:bodyPr/>
                    <a:lstStyle/>
                    <a:p>
                      <a:r>
                        <a:rPr lang="en-IN" b="0" dirty="0"/>
                        <a:t>sports</a:t>
                      </a:r>
                    </a:p>
                  </a:txBody>
                  <a:tcPr/>
                </a:tc>
                <a:extLst>
                  <a:ext uri="{0D108BD9-81ED-4DB2-BD59-A6C34878D82A}">
                    <a16:rowId xmlns:a16="http://schemas.microsoft.com/office/drawing/2014/main" val="3849766207"/>
                  </a:ext>
                </a:extLst>
              </a:tr>
              <a:tr h="269171">
                <a:tc>
                  <a:txBody>
                    <a:bodyPr/>
                    <a:lstStyle/>
                    <a:p>
                      <a:r>
                        <a:rPr lang="en-IN" b="0" dirty="0"/>
                        <a:t>15</a:t>
                      </a:r>
                    </a:p>
                  </a:txBody>
                  <a:tcPr/>
                </a:tc>
                <a:tc>
                  <a:txBody>
                    <a:bodyPr/>
                    <a:lstStyle/>
                    <a:p>
                      <a:r>
                        <a:rPr lang="en-IN" b="0" dirty="0"/>
                        <a:t>summary</a:t>
                      </a:r>
                    </a:p>
                  </a:txBody>
                  <a:tcPr/>
                </a:tc>
                <a:extLst>
                  <a:ext uri="{0D108BD9-81ED-4DB2-BD59-A6C34878D82A}">
                    <a16:rowId xmlns:a16="http://schemas.microsoft.com/office/drawing/2014/main" val="33253015"/>
                  </a:ext>
                </a:extLst>
              </a:tr>
              <a:tr h="269171">
                <a:tc>
                  <a:txBody>
                    <a:bodyPr/>
                    <a:lstStyle/>
                    <a:p>
                      <a:r>
                        <a:rPr lang="en-IN" b="0" dirty="0"/>
                        <a:t>16</a:t>
                      </a:r>
                    </a:p>
                  </a:txBody>
                  <a:tcPr/>
                </a:tc>
                <a:tc>
                  <a:txBody>
                    <a:bodyPr/>
                    <a:lstStyle/>
                    <a:p>
                      <a:r>
                        <a:rPr lang="en-IN" b="0" dirty="0" err="1"/>
                        <a:t>bbs</a:t>
                      </a:r>
                      <a:endParaRPr lang="en-IN" b="0" dirty="0"/>
                    </a:p>
                  </a:txBody>
                  <a:tcPr/>
                </a:tc>
                <a:extLst>
                  <a:ext uri="{0D108BD9-81ED-4DB2-BD59-A6C34878D82A}">
                    <a16:rowId xmlns:a16="http://schemas.microsoft.com/office/drawing/2014/main" val="2341231761"/>
                  </a:ext>
                </a:extLst>
              </a:tr>
              <a:tr h="269171">
                <a:tc>
                  <a:txBody>
                    <a:bodyPr/>
                    <a:lstStyle/>
                    <a:p>
                      <a:r>
                        <a:rPr lang="en-IN" b="0" dirty="0"/>
                        <a:t>17</a:t>
                      </a:r>
                    </a:p>
                  </a:txBody>
                  <a:tcPr/>
                </a:tc>
                <a:tc>
                  <a:txBody>
                    <a:bodyPr/>
                    <a:lstStyle/>
                    <a:p>
                      <a:r>
                        <a:rPr lang="en-IN" b="0" dirty="0"/>
                        <a:t>travel</a:t>
                      </a:r>
                    </a:p>
                  </a:txBody>
                  <a:tcPr/>
                </a:tc>
                <a:extLst>
                  <a:ext uri="{0D108BD9-81ED-4DB2-BD59-A6C34878D82A}">
                    <a16:rowId xmlns:a16="http://schemas.microsoft.com/office/drawing/2014/main" val="3881877183"/>
                  </a:ext>
                </a:extLst>
              </a:tr>
            </a:tbl>
          </a:graphicData>
        </a:graphic>
      </p:graphicFrame>
      <p:sp>
        <p:nvSpPr>
          <p:cNvPr id="7" name="TextBox 6">
            <a:extLst>
              <a:ext uri="{FF2B5EF4-FFF2-40B4-BE49-F238E27FC236}">
                <a16:creationId xmlns:a16="http://schemas.microsoft.com/office/drawing/2014/main" id="{5E08AE84-04B6-4EC7-B3FC-F599EDC8EDD3}"/>
              </a:ext>
            </a:extLst>
          </p:cNvPr>
          <p:cNvSpPr txBox="1"/>
          <p:nvPr/>
        </p:nvSpPr>
        <p:spPr>
          <a:xfrm>
            <a:off x="4122312" y="6335159"/>
            <a:ext cx="3052689" cy="369332"/>
          </a:xfrm>
          <a:prstGeom prst="rect">
            <a:avLst/>
          </a:prstGeom>
          <a:noFill/>
        </p:spPr>
        <p:txBody>
          <a:bodyPr wrap="square" rtlCol="0">
            <a:spAutoFit/>
          </a:bodyPr>
          <a:lstStyle/>
          <a:p>
            <a:r>
              <a:rPr lang="en-IN" b="1" dirty="0"/>
              <a:t>Table 01: Page Encoding </a:t>
            </a:r>
          </a:p>
        </p:txBody>
      </p:sp>
    </p:spTree>
    <p:extLst>
      <p:ext uri="{BB962C8B-B14F-4D97-AF65-F5344CB8AC3E}">
        <p14:creationId xmlns:p14="http://schemas.microsoft.com/office/powerpoint/2010/main" val="251568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6"/>
                                        </p:tgtEl>
                                        <p:attrNameLst>
                                          <p:attrName>ppt_x</p:attrName>
                                        </p:attrNameLst>
                                      </p:cBhvr>
                                      <p:tavLst>
                                        <p:tav tm="0">
                                          <p:val>
                                            <p:strVal val="ppt_x"/>
                                          </p:val>
                                        </p:tav>
                                        <p:tav tm="100000">
                                          <p:val>
                                            <p:strVal val="0-ppt_w/2"/>
                                          </p:val>
                                        </p:tav>
                                      </p:tavLst>
                                    </p:anim>
                                    <p:anim calcmode="lin" valueType="num">
                                      <p:cBhvr additive="base">
                                        <p:cTn id="17" dur="500"/>
                                        <p:tgtEl>
                                          <p:spTgt spid="6"/>
                                        </p:tgtEl>
                                        <p:attrNameLst>
                                          <p:attrName>ppt_y</p:attrName>
                                        </p:attrNameLst>
                                      </p:cBhvr>
                                      <p:tavLst>
                                        <p:tav tm="0">
                                          <p:val>
                                            <p:strVal val="ppt_y"/>
                                          </p:val>
                                        </p:tav>
                                        <p:tav tm="100000">
                                          <p:val>
                                            <p:strVal val="ppt_y"/>
                                          </p:val>
                                        </p:tav>
                                      </p:tavLst>
                                    </p:anim>
                                    <p:set>
                                      <p:cBhvr>
                                        <p:cTn id="18" dur="1" fill="hold">
                                          <p:stCondLst>
                                            <p:cond delay="499"/>
                                          </p:stCondLst>
                                        </p:cTn>
                                        <p:tgtEl>
                                          <p:spTgt spid="6"/>
                                        </p:tgtEl>
                                        <p:attrNameLst>
                                          <p:attrName>style.visibility</p:attrName>
                                        </p:attrNameLst>
                                      </p:cBhvr>
                                      <p:to>
                                        <p:strVal val="hidden"/>
                                      </p:to>
                                    </p:set>
                                  </p:childTnLst>
                                </p:cTn>
                              </p:par>
                              <p:par>
                                <p:cTn id="19" presetID="2" presetClass="exit" presetSubtype="8" fill="hold" grpId="1" nodeType="withEffect">
                                  <p:stCondLst>
                                    <p:cond delay="0"/>
                                  </p:stCondLst>
                                  <p:childTnLst>
                                    <p:anim calcmode="lin" valueType="num">
                                      <p:cBhvr additive="base">
                                        <p:cTn id="20" dur="500"/>
                                        <p:tgtEl>
                                          <p:spTgt spid="7"/>
                                        </p:tgtEl>
                                        <p:attrNameLst>
                                          <p:attrName>ppt_x</p:attrName>
                                        </p:attrNameLst>
                                      </p:cBhvr>
                                      <p:tavLst>
                                        <p:tav tm="0">
                                          <p:val>
                                            <p:strVal val="ppt_x"/>
                                          </p:val>
                                        </p:tav>
                                        <p:tav tm="100000">
                                          <p:val>
                                            <p:strVal val="0-ppt_w/2"/>
                                          </p:val>
                                        </p:tav>
                                      </p:tavLst>
                                    </p:anim>
                                    <p:anim calcmode="lin" valueType="num">
                                      <p:cBhvr additive="base">
                                        <p:cTn id="21" dur="500"/>
                                        <p:tgtEl>
                                          <p:spTgt spid="7"/>
                                        </p:tgtEl>
                                        <p:attrNameLst>
                                          <p:attrName>ppt_y</p:attrName>
                                        </p:attrNameLst>
                                      </p:cBhvr>
                                      <p:tavLst>
                                        <p:tav tm="0">
                                          <p:val>
                                            <p:strVal val="ppt_y"/>
                                          </p:val>
                                        </p:tav>
                                        <p:tav tm="100000">
                                          <p:val>
                                            <p:strVal val="ppt_y"/>
                                          </p:val>
                                        </p:tav>
                                      </p:tavLst>
                                    </p:anim>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3292B-38A5-4112-8676-80F6D2C6BBBD}"/>
              </a:ext>
            </a:extLst>
          </p:cNvPr>
          <p:cNvSpPr>
            <a:spLocks noGrp="1"/>
          </p:cNvSpPr>
          <p:nvPr>
            <p:ph type="title"/>
          </p:nvPr>
        </p:nvSpPr>
        <p:spPr/>
        <p:txBody>
          <a:bodyPr/>
          <a:lstStyle/>
          <a:p>
            <a:r>
              <a:rPr lang="en-IN" dirty="0"/>
              <a:t>Data Analysis</a:t>
            </a:r>
          </a:p>
        </p:txBody>
      </p:sp>
      <p:sp>
        <p:nvSpPr>
          <p:cNvPr id="4" name="Content Placeholder 3">
            <a:extLst>
              <a:ext uri="{FF2B5EF4-FFF2-40B4-BE49-F238E27FC236}">
                <a16:creationId xmlns:a16="http://schemas.microsoft.com/office/drawing/2014/main" id="{FB2F8B22-7493-45E7-B493-ACF11EDAC034}"/>
              </a:ext>
            </a:extLst>
          </p:cNvPr>
          <p:cNvSpPr>
            <a:spLocks noGrp="1"/>
          </p:cNvSpPr>
          <p:nvPr>
            <p:ph idx="1"/>
          </p:nvPr>
        </p:nvSpPr>
        <p:spPr>
          <a:xfrm>
            <a:off x="1374583" y="1905000"/>
            <a:ext cx="9840181" cy="3124201"/>
          </a:xfrm>
        </p:spPr>
        <p:txBody>
          <a:bodyPr>
            <a:normAutofit/>
          </a:bodyPr>
          <a:lstStyle/>
          <a:p>
            <a:r>
              <a:rPr lang="en-IN" sz="2400" dirty="0"/>
              <a:t>Landing Page:</a:t>
            </a:r>
          </a:p>
          <a:p>
            <a:endParaRPr lang="en-IN" sz="2400" dirty="0"/>
          </a:p>
          <a:p>
            <a:pPr marL="0" indent="0">
              <a:buNone/>
            </a:pPr>
            <a:endParaRPr lang="en-IN" sz="2400" dirty="0"/>
          </a:p>
          <a:p>
            <a:endParaRPr lang="en-IN" sz="2400" dirty="0"/>
          </a:p>
          <a:p>
            <a:endParaRPr lang="en-IN" sz="2400" dirty="0"/>
          </a:p>
          <a:p>
            <a:pPr marL="0" indent="0">
              <a:buNone/>
            </a:pPr>
            <a:endParaRPr lang="en-IN" sz="2400" dirty="0"/>
          </a:p>
          <a:p>
            <a:pPr marL="0" indent="0">
              <a:buNone/>
            </a:pPr>
            <a:endParaRPr lang="en-IN" sz="2400" dirty="0"/>
          </a:p>
        </p:txBody>
      </p:sp>
      <p:pic>
        <p:nvPicPr>
          <p:cNvPr id="8" name="picture">
            <a:extLst>
              <a:ext uri="{FF2B5EF4-FFF2-40B4-BE49-F238E27FC236}">
                <a16:creationId xmlns:a16="http://schemas.microsoft.com/office/drawing/2014/main" id="{F678B737-8BC2-4553-B5DD-FCF50A2101E4}"/>
              </a:ext>
            </a:extLst>
          </p:cNvPr>
          <p:cNvPicPr/>
          <p:nvPr/>
        </p:nvPicPr>
        <p:blipFill>
          <a:blip r:embed="rId2">
            <a:extLst>
              <a:ext uri="{28A0092B-C50C-407E-A947-70E740481C1C}">
                <a14:useLocalDpi xmlns:a14="http://schemas.microsoft.com/office/drawing/2010/main" val="0"/>
              </a:ext>
            </a:extLst>
          </a:blip>
          <a:stretch>
            <a:fillRect/>
          </a:stretch>
        </p:blipFill>
        <p:spPr>
          <a:xfrm>
            <a:off x="3163824" y="2194560"/>
            <a:ext cx="6291071" cy="4095721"/>
          </a:xfrm>
          <a:prstGeom prst="rect">
            <a:avLst/>
          </a:prstGeom>
        </p:spPr>
      </p:pic>
      <p:sp>
        <p:nvSpPr>
          <p:cNvPr id="9" name="TextBox 8">
            <a:extLst>
              <a:ext uri="{FF2B5EF4-FFF2-40B4-BE49-F238E27FC236}">
                <a16:creationId xmlns:a16="http://schemas.microsoft.com/office/drawing/2014/main" id="{187765EE-4F4A-4377-95AA-944F73A58C7A}"/>
              </a:ext>
            </a:extLst>
          </p:cNvPr>
          <p:cNvSpPr txBox="1"/>
          <p:nvPr/>
        </p:nvSpPr>
        <p:spPr>
          <a:xfrm>
            <a:off x="4723740" y="6290281"/>
            <a:ext cx="4650055" cy="369332"/>
          </a:xfrm>
          <a:prstGeom prst="rect">
            <a:avLst/>
          </a:prstGeom>
          <a:noFill/>
        </p:spPr>
        <p:txBody>
          <a:bodyPr wrap="square" rtlCol="0">
            <a:spAutoFit/>
          </a:bodyPr>
          <a:lstStyle/>
          <a:p>
            <a:r>
              <a:rPr lang="en-IN" b="1" dirty="0"/>
              <a:t>Figure 03: Landing Page Frequency</a:t>
            </a:r>
          </a:p>
        </p:txBody>
      </p:sp>
    </p:spTree>
    <p:extLst>
      <p:ext uri="{BB962C8B-B14F-4D97-AF65-F5344CB8AC3E}">
        <p14:creationId xmlns:p14="http://schemas.microsoft.com/office/powerpoint/2010/main" val="2337705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3292B-38A5-4112-8676-80F6D2C6BBBD}"/>
              </a:ext>
            </a:extLst>
          </p:cNvPr>
          <p:cNvSpPr>
            <a:spLocks noGrp="1"/>
          </p:cNvSpPr>
          <p:nvPr>
            <p:ph type="title"/>
          </p:nvPr>
        </p:nvSpPr>
        <p:spPr/>
        <p:txBody>
          <a:bodyPr/>
          <a:lstStyle/>
          <a:p>
            <a:r>
              <a:rPr lang="en-IN" dirty="0"/>
              <a:t>Data Analysis</a:t>
            </a:r>
          </a:p>
        </p:txBody>
      </p:sp>
      <p:sp>
        <p:nvSpPr>
          <p:cNvPr id="4" name="Content Placeholder 3">
            <a:extLst>
              <a:ext uri="{FF2B5EF4-FFF2-40B4-BE49-F238E27FC236}">
                <a16:creationId xmlns:a16="http://schemas.microsoft.com/office/drawing/2014/main" id="{FB2F8B22-7493-45E7-B493-ACF11EDAC034}"/>
              </a:ext>
            </a:extLst>
          </p:cNvPr>
          <p:cNvSpPr>
            <a:spLocks noGrp="1"/>
          </p:cNvSpPr>
          <p:nvPr>
            <p:ph idx="1"/>
          </p:nvPr>
        </p:nvSpPr>
        <p:spPr>
          <a:xfrm>
            <a:off x="1484309" y="1756525"/>
            <a:ext cx="9840181" cy="3124201"/>
          </a:xfrm>
        </p:spPr>
        <p:txBody>
          <a:bodyPr>
            <a:normAutofit/>
          </a:bodyPr>
          <a:lstStyle/>
          <a:p>
            <a:r>
              <a:rPr lang="en-IN" sz="2400" dirty="0"/>
              <a:t>Exit Page:</a:t>
            </a:r>
          </a:p>
          <a:p>
            <a:endParaRPr lang="en-IN" sz="2400" dirty="0"/>
          </a:p>
          <a:p>
            <a:endParaRPr lang="en-IN" sz="2400" dirty="0"/>
          </a:p>
          <a:p>
            <a:endParaRPr lang="en-IN" sz="2400" dirty="0"/>
          </a:p>
          <a:p>
            <a:endParaRPr lang="en-IN" sz="2400" dirty="0"/>
          </a:p>
          <a:p>
            <a:pPr marL="0" indent="0">
              <a:buNone/>
            </a:pPr>
            <a:endParaRPr lang="en-IN" sz="2400" dirty="0"/>
          </a:p>
          <a:p>
            <a:pPr marL="0" indent="0">
              <a:buNone/>
            </a:pPr>
            <a:endParaRPr lang="en-IN" sz="2400" dirty="0"/>
          </a:p>
        </p:txBody>
      </p:sp>
      <p:sp>
        <p:nvSpPr>
          <p:cNvPr id="9" name="TextBox 8">
            <a:extLst>
              <a:ext uri="{FF2B5EF4-FFF2-40B4-BE49-F238E27FC236}">
                <a16:creationId xmlns:a16="http://schemas.microsoft.com/office/drawing/2014/main" id="{187765EE-4F4A-4377-95AA-944F73A58C7A}"/>
              </a:ext>
            </a:extLst>
          </p:cNvPr>
          <p:cNvSpPr txBox="1"/>
          <p:nvPr/>
        </p:nvSpPr>
        <p:spPr>
          <a:xfrm>
            <a:off x="4828210" y="6280901"/>
            <a:ext cx="3572633" cy="369332"/>
          </a:xfrm>
          <a:prstGeom prst="rect">
            <a:avLst/>
          </a:prstGeom>
          <a:noFill/>
        </p:spPr>
        <p:txBody>
          <a:bodyPr wrap="square" rtlCol="0">
            <a:spAutoFit/>
          </a:bodyPr>
          <a:lstStyle/>
          <a:p>
            <a:r>
              <a:rPr lang="en-IN" b="1" dirty="0"/>
              <a:t>Figure 04: Exit Page Frequency</a:t>
            </a:r>
          </a:p>
        </p:txBody>
      </p:sp>
      <p:pic>
        <p:nvPicPr>
          <p:cNvPr id="6" name="picture">
            <a:extLst>
              <a:ext uri="{FF2B5EF4-FFF2-40B4-BE49-F238E27FC236}">
                <a16:creationId xmlns:a16="http://schemas.microsoft.com/office/drawing/2014/main" id="{1803E6E7-E71A-4FA2-85A4-EC403E425A59}"/>
              </a:ext>
            </a:extLst>
          </p:cNvPr>
          <p:cNvPicPr/>
          <p:nvPr/>
        </p:nvPicPr>
        <p:blipFill>
          <a:blip r:embed="rId2">
            <a:extLst>
              <a:ext uri="{28A0092B-C50C-407E-A947-70E740481C1C}">
                <a14:useLocalDpi xmlns:a14="http://schemas.microsoft.com/office/drawing/2010/main" val="0"/>
              </a:ext>
            </a:extLst>
          </a:blip>
          <a:stretch>
            <a:fillRect/>
          </a:stretch>
        </p:blipFill>
        <p:spPr>
          <a:xfrm>
            <a:off x="3139992" y="1905000"/>
            <a:ext cx="6528816" cy="4375901"/>
          </a:xfrm>
          <a:prstGeom prst="rect">
            <a:avLst/>
          </a:prstGeom>
        </p:spPr>
      </p:pic>
    </p:spTree>
    <p:extLst>
      <p:ext uri="{BB962C8B-B14F-4D97-AF65-F5344CB8AC3E}">
        <p14:creationId xmlns:p14="http://schemas.microsoft.com/office/powerpoint/2010/main" val="2043467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25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B2F8B22-7493-45E7-B493-ACF11EDAC034}"/>
              </a:ext>
            </a:extLst>
          </p:cNvPr>
          <p:cNvSpPr>
            <a:spLocks noGrp="1"/>
          </p:cNvSpPr>
          <p:nvPr>
            <p:ph idx="1"/>
          </p:nvPr>
        </p:nvSpPr>
        <p:spPr>
          <a:xfrm>
            <a:off x="1410882" y="1556267"/>
            <a:ext cx="9840181" cy="3124201"/>
          </a:xfrm>
        </p:spPr>
        <p:txBody>
          <a:bodyPr/>
          <a:lstStyle/>
          <a:p>
            <a:pPr marL="0" indent="0">
              <a:buNone/>
            </a:pPr>
            <a:endParaRPr lang="en-IN" dirty="0"/>
          </a:p>
          <a:p>
            <a:endParaRPr lang="en-IN" dirty="0"/>
          </a:p>
          <a:p>
            <a:endParaRPr lang="en-IN" dirty="0"/>
          </a:p>
          <a:p>
            <a:pPr marL="0" indent="0">
              <a:buNone/>
            </a:pPr>
            <a:endParaRPr lang="en-IN" dirty="0"/>
          </a:p>
          <a:p>
            <a:pPr marL="0" indent="0">
              <a:buNone/>
            </a:pPr>
            <a:endParaRPr lang="en-IN" dirty="0"/>
          </a:p>
        </p:txBody>
      </p:sp>
      <p:sp>
        <p:nvSpPr>
          <p:cNvPr id="9" name="TextBox 8">
            <a:extLst>
              <a:ext uri="{FF2B5EF4-FFF2-40B4-BE49-F238E27FC236}">
                <a16:creationId xmlns:a16="http://schemas.microsoft.com/office/drawing/2014/main" id="{187765EE-4F4A-4377-95AA-944F73A58C7A}"/>
              </a:ext>
            </a:extLst>
          </p:cNvPr>
          <p:cNvSpPr txBox="1"/>
          <p:nvPr/>
        </p:nvSpPr>
        <p:spPr>
          <a:xfrm>
            <a:off x="3984549" y="6380201"/>
            <a:ext cx="5598364" cy="369332"/>
          </a:xfrm>
          <a:prstGeom prst="rect">
            <a:avLst/>
          </a:prstGeom>
          <a:noFill/>
        </p:spPr>
        <p:txBody>
          <a:bodyPr wrap="square" rtlCol="0">
            <a:spAutoFit/>
          </a:bodyPr>
          <a:lstStyle/>
          <a:p>
            <a:r>
              <a:rPr lang="en-IN" b="1" dirty="0"/>
              <a:t>Figure 05: Maximum Pageviews</a:t>
            </a:r>
          </a:p>
        </p:txBody>
      </p:sp>
      <p:pic>
        <p:nvPicPr>
          <p:cNvPr id="2" name="Picture 1">
            <a:extLst>
              <a:ext uri="{FF2B5EF4-FFF2-40B4-BE49-F238E27FC236}">
                <a16:creationId xmlns:a16="http://schemas.microsoft.com/office/drawing/2014/main" id="{25727CD0-C96B-4C4D-A1A4-6399D4542DB2}"/>
              </a:ext>
            </a:extLst>
          </p:cNvPr>
          <p:cNvPicPr>
            <a:picLocks noChangeAspect="1"/>
          </p:cNvPicPr>
          <p:nvPr/>
        </p:nvPicPr>
        <p:blipFill rotWithShape="1">
          <a:blip r:embed="rId3"/>
          <a:srcRect l="20769" t="43484" r="55231" b="31742"/>
          <a:stretch/>
        </p:blipFill>
        <p:spPr>
          <a:xfrm>
            <a:off x="2447573" y="2105258"/>
            <a:ext cx="7013540" cy="4070224"/>
          </a:xfrm>
          <a:prstGeom prst="rect">
            <a:avLst/>
          </a:prstGeom>
        </p:spPr>
      </p:pic>
      <p:sp>
        <p:nvSpPr>
          <p:cNvPr id="7" name="Title 1">
            <a:extLst>
              <a:ext uri="{FF2B5EF4-FFF2-40B4-BE49-F238E27FC236}">
                <a16:creationId xmlns:a16="http://schemas.microsoft.com/office/drawing/2014/main" id="{B0B9C7A0-E66B-4E28-AEB0-A04B32932854}"/>
              </a:ext>
            </a:extLst>
          </p:cNvPr>
          <p:cNvSpPr>
            <a:spLocks noGrp="1"/>
          </p:cNvSpPr>
          <p:nvPr>
            <p:ph type="title"/>
          </p:nvPr>
        </p:nvSpPr>
        <p:spPr>
          <a:xfrm>
            <a:off x="2592925" y="624110"/>
            <a:ext cx="8911687" cy="1280890"/>
          </a:xfrm>
        </p:spPr>
        <p:txBody>
          <a:bodyPr/>
          <a:lstStyle/>
          <a:p>
            <a:r>
              <a:rPr lang="en-IN" dirty="0"/>
              <a:t>Data Analysis</a:t>
            </a:r>
          </a:p>
        </p:txBody>
      </p:sp>
      <p:sp>
        <p:nvSpPr>
          <p:cNvPr id="8" name="Content Placeholder 3">
            <a:extLst>
              <a:ext uri="{FF2B5EF4-FFF2-40B4-BE49-F238E27FC236}">
                <a16:creationId xmlns:a16="http://schemas.microsoft.com/office/drawing/2014/main" id="{A1CDAC55-7384-47F0-8996-94261D492784}"/>
              </a:ext>
            </a:extLst>
          </p:cNvPr>
          <p:cNvSpPr txBox="1">
            <a:spLocks/>
          </p:cNvSpPr>
          <p:nvPr/>
        </p:nvSpPr>
        <p:spPr>
          <a:xfrm>
            <a:off x="1484309" y="1756525"/>
            <a:ext cx="9840181" cy="31242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400" dirty="0"/>
              <a:t>Maximum &amp; Minimum Page Views:</a:t>
            </a:r>
          </a:p>
          <a:p>
            <a:endParaRPr lang="en-IN" sz="2400" dirty="0"/>
          </a:p>
          <a:p>
            <a:endParaRPr lang="en-IN" sz="2400" dirty="0"/>
          </a:p>
          <a:p>
            <a:endParaRPr lang="en-IN" sz="2400" dirty="0"/>
          </a:p>
          <a:p>
            <a:endParaRPr lang="en-IN" sz="2400" dirty="0"/>
          </a:p>
          <a:p>
            <a:pPr marL="0" indent="0">
              <a:buFont typeface="Wingdings 3" charset="2"/>
              <a:buNone/>
            </a:pPr>
            <a:endParaRPr lang="en-IN" sz="2400" dirty="0"/>
          </a:p>
          <a:p>
            <a:pPr marL="0" indent="0">
              <a:buFont typeface="Wingdings 3" charset="2"/>
              <a:buNone/>
            </a:pPr>
            <a:endParaRPr lang="en-IN" sz="2400" dirty="0"/>
          </a:p>
        </p:txBody>
      </p:sp>
    </p:spTree>
    <p:extLst>
      <p:ext uri="{BB962C8B-B14F-4D97-AF65-F5344CB8AC3E}">
        <p14:creationId xmlns:p14="http://schemas.microsoft.com/office/powerpoint/2010/main" val="304519412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722</TotalTime>
  <Words>719</Words>
  <Application>Microsoft Office PowerPoint</Application>
  <PresentationFormat>Widescreen</PresentationFormat>
  <Paragraphs>225</Paragraphs>
  <Slides>24</Slides>
  <Notes>1</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Century Gothic</vt:lpstr>
      <vt:lpstr>Times New Roman</vt:lpstr>
      <vt:lpstr>Wingdings 3</vt:lpstr>
      <vt:lpstr>Wisp</vt:lpstr>
      <vt:lpstr>Analysis of Online Users’ Sequential Click Stream Data  Evidence from MSNBC</vt:lpstr>
      <vt:lpstr>Members</vt:lpstr>
      <vt:lpstr>Clickstream</vt:lpstr>
      <vt:lpstr>PowerPoint Presentation</vt:lpstr>
      <vt:lpstr>Scope</vt:lpstr>
      <vt:lpstr>Data Description</vt:lpstr>
      <vt:lpstr>Data Analysis</vt:lpstr>
      <vt:lpstr>Data Analysis</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vt:lpstr>
      <vt:lpstr>PowerPoint Presentation</vt:lpstr>
      <vt:lpstr>Conclusion</vt:lpstr>
      <vt:lpstr>Challenges Faced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Online Users’ Sequential Click Stream Data  Evidence from MSNBC</dc:title>
  <dc:creator>Fernandes, Caston Xavier</dc:creator>
  <cp:lastModifiedBy>Karunaiananda Sekar, Padmavathi</cp:lastModifiedBy>
  <cp:revision>45</cp:revision>
  <dcterms:created xsi:type="dcterms:W3CDTF">2017-08-07T16:21:47Z</dcterms:created>
  <dcterms:modified xsi:type="dcterms:W3CDTF">2017-08-10T15:34:33Z</dcterms:modified>
</cp:coreProperties>
</file>